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6858000" cy="9144000"/>
  <p:defaultTextStyle>
    <a:defPPr>
      <a:defRPr lang="en-US"/>
    </a:defPPr>
    <a:lvl1pPr algn="l" defTabSz="2924919" rtl="0" fontAlgn="base">
      <a:spcBef>
        <a:spcPct val="0"/>
      </a:spcBef>
      <a:spcAft>
        <a:spcPct val="0"/>
      </a:spcAft>
      <a:defRPr sz="11465" kern="1200">
        <a:solidFill>
          <a:schemeClr val="tx1"/>
        </a:solidFill>
        <a:latin typeface="Arial" panose="020B0604020202020204" pitchFamily="34" charset="0"/>
        <a:ea typeface="ＭＳ Ｐゴシック" panose="020B0600070205080204" pitchFamily="34" charset="-128"/>
        <a:cs typeface="+mn-cs"/>
      </a:defRPr>
    </a:lvl1pPr>
    <a:lvl2pPr marL="2924919" indent="-2315385" algn="l" defTabSz="2924919" rtl="0" fontAlgn="base">
      <a:spcBef>
        <a:spcPct val="0"/>
      </a:spcBef>
      <a:spcAft>
        <a:spcPct val="0"/>
      </a:spcAft>
      <a:defRPr sz="11465" kern="1200">
        <a:solidFill>
          <a:schemeClr val="tx1"/>
        </a:solidFill>
        <a:latin typeface="Arial" panose="020B0604020202020204" pitchFamily="34" charset="0"/>
        <a:ea typeface="ＭＳ Ｐゴシック" panose="020B0600070205080204" pitchFamily="34" charset="-128"/>
        <a:cs typeface="+mn-cs"/>
      </a:defRPr>
    </a:lvl2pPr>
    <a:lvl3pPr marL="5849840" indent="-4630771" algn="l" defTabSz="2924919" rtl="0" fontAlgn="base">
      <a:spcBef>
        <a:spcPct val="0"/>
      </a:spcBef>
      <a:spcAft>
        <a:spcPct val="0"/>
      </a:spcAft>
      <a:defRPr sz="11465" kern="1200">
        <a:solidFill>
          <a:schemeClr val="tx1"/>
        </a:solidFill>
        <a:latin typeface="Arial" panose="020B0604020202020204" pitchFamily="34" charset="0"/>
        <a:ea typeface="ＭＳ Ｐゴシック" panose="020B0600070205080204" pitchFamily="34" charset="-128"/>
        <a:cs typeface="+mn-cs"/>
      </a:defRPr>
    </a:lvl3pPr>
    <a:lvl4pPr marL="8776877" indent="-6948273" algn="l" defTabSz="2924919" rtl="0" fontAlgn="base">
      <a:spcBef>
        <a:spcPct val="0"/>
      </a:spcBef>
      <a:spcAft>
        <a:spcPct val="0"/>
      </a:spcAft>
      <a:defRPr sz="11465" kern="1200">
        <a:solidFill>
          <a:schemeClr val="tx1"/>
        </a:solidFill>
        <a:latin typeface="Arial" panose="020B0604020202020204" pitchFamily="34" charset="0"/>
        <a:ea typeface="ＭＳ Ｐゴシック" panose="020B0600070205080204" pitchFamily="34" charset="-128"/>
        <a:cs typeface="+mn-cs"/>
      </a:defRPr>
    </a:lvl4pPr>
    <a:lvl5pPr marL="11701797" indent="-9263658" algn="l" defTabSz="2924919" rtl="0" fontAlgn="base">
      <a:spcBef>
        <a:spcPct val="0"/>
      </a:spcBef>
      <a:spcAft>
        <a:spcPct val="0"/>
      </a:spcAft>
      <a:defRPr sz="11465" kern="1200">
        <a:solidFill>
          <a:schemeClr val="tx1"/>
        </a:solidFill>
        <a:latin typeface="Arial" panose="020B0604020202020204" pitchFamily="34" charset="0"/>
        <a:ea typeface="ＭＳ Ｐゴシック" panose="020B0600070205080204" pitchFamily="34" charset="-128"/>
        <a:cs typeface="+mn-cs"/>
      </a:defRPr>
    </a:lvl5pPr>
    <a:lvl6pPr marL="3047674" algn="l" defTabSz="1219069" rtl="0" eaLnBrk="1" latinLnBrk="0" hangingPunct="1">
      <a:defRPr sz="11465" kern="1200">
        <a:solidFill>
          <a:schemeClr val="tx1"/>
        </a:solidFill>
        <a:latin typeface="Arial" panose="020B0604020202020204" pitchFamily="34" charset="0"/>
        <a:ea typeface="ＭＳ Ｐゴシック" panose="020B0600070205080204" pitchFamily="34" charset="-128"/>
        <a:cs typeface="+mn-cs"/>
      </a:defRPr>
    </a:lvl6pPr>
    <a:lvl7pPr marL="3657208" algn="l" defTabSz="1219069" rtl="0" eaLnBrk="1" latinLnBrk="0" hangingPunct="1">
      <a:defRPr sz="11465" kern="1200">
        <a:solidFill>
          <a:schemeClr val="tx1"/>
        </a:solidFill>
        <a:latin typeface="Arial" panose="020B0604020202020204" pitchFamily="34" charset="0"/>
        <a:ea typeface="ＭＳ Ｐゴシック" panose="020B0600070205080204" pitchFamily="34" charset="-128"/>
        <a:cs typeface="+mn-cs"/>
      </a:defRPr>
    </a:lvl7pPr>
    <a:lvl8pPr marL="4266743" algn="l" defTabSz="1219069" rtl="0" eaLnBrk="1" latinLnBrk="0" hangingPunct="1">
      <a:defRPr sz="11465" kern="1200">
        <a:solidFill>
          <a:schemeClr val="tx1"/>
        </a:solidFill>
        <a:latin typeface="Arial" panose="020B0604020202020204" pitchFamily="34" charset="0"/>
        <a:ea typeface="ＭＳ Ｐゴシック" panose="020B0600070205080204" pitchFamily="34" charset="-128"/>
        <a:cs typeface="+mn-cs"/>
      </a:defRPr>
    </a:lvl8pPr>
    <a:lvl9pPr marL="4876277" algn="l" defTabSz="1219069" rtl="0" eaLnBrk="1" latinLnBrk="0" hangingPunct="1">
      <a:defRPr sz="11465"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2096"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EBE9A"/>
    <a:srgbClr val="FFFFFF"/>
    <a:srgbClr val="FFABAB"/>
    <a:srgbClr val="FFCC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0"/>
    <p:restoredTop sz="94650"/>
  </p:normalViewPr>
  <p:slideViewPr>
    <p:cSldViewPr snapToGrid="0">
      <p:cViewPr>
        <p:scale>
          <a:sx n="50" d="100"/>
          <a:sy n="50" d="100"/>
        </p:scale>
        <p:origin x="-5982" y="-3036"/>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swer\Box\Aaliyah%20Dorsey%20McNair%20Project\Analyses\FINAL%20RESULTS\Maternal%20Avoidant%20Attachment%20to%20Dad%20Supp%20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swer\Box\Aaliyah%20Dorsey%20McNair%20Project\Analyses\FINAL%20RESULTS\Paternal%20Avoidant%20Attachment%20to%20Mom%20Supp%20Grap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swer\Box\Aaliyah%20Dorsey%20McNair%20Project\Analyses\FINAL%20RESULTS\Paternal%20Avoidant%20Attachment%20to%20Dad%20Supp%20Grap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swer\Box\Aaliyah%20Dorsey%20McNair%20Project\Analyses\FINAL%20RESULTS\Paternal%20Anxious%20Attachment%20to%20Dad%20Supp%20Graph.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r>
              <a:rPr lang="en-US" sz="2800" b="1" dirty="0">
                <a:solidFill>
                  <a:srgbClr val="FF9999"/>
                </a:solidFill>
                <a:latin typeface="Times New Roman" panose="02020603050405020304" pitchFamily="18" charset="0"/>
                <a:cs typeface="Times New Roman" panose="02020603050405020304" pitchFamily="18" charset="0"/>
              </a:rPr>
              <a:t>Maternal</a:t>
            </a:r>
            <a:r>
              <a:rPr lang="en-US" sz="2800" dirty="0">
                <a:latin typeface="Times New Roman" panose="02020603050405020304" pitchFamily="18" charset="0"/>
                <a:cs typeface="Times New Roman" panose="02020603050405020304" pitchFamily="18" charset="0"/>
              </a:rPr>
              <a:t> Avoidant Attachment x Educational Opportunity</a:t>
            </a:r>
          </a:p>
        </c:rich>
      </c:tx>
      <c:layout>
        <c:manualLayout>
          <c:xMode val="edge"/>
          <c:yMode val="edge"/>
          <c:x val="0.11064029081826089"/>
          <c:y val="4.6319801361587337E-2"/>
        </c:manualLayout>
      </c:layout>
      <c:overlay val="0"/>
      <c:spPr>
        <a:noFill/>
        <a:ln>
          <a:noFill/>
        </a:ln>
        <a:effectLst/>
      </c:spPr>
      <c:txPr>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0917936266694057E-2"/>
          <c:y val="0.15463571767123122"/>
          <c:w val="0.82345646673925288"/>
          <c:h val="0.65554248337044951"/>
        </c:manualLayout>
      </c:layout>
      <c:lineChart>
        <c:grouping val="standard"/>
        <c:varyColors val="0"/>
        <c:ser>
          <c:idx val="0"/>
          <c:order val="0"/>
          <c:tx>
            <c:strRef>
              <c:f>'Continuous x continuous'!$D$1</c:f>
              <c:strCache>
                <c:ptCount val="1"/>
                <c:pt idx="0">
                  <c:v>Low Maternal Avoidant Attachment</c:v>
                </c:pt>
              </c:strCache>
            </c:strRef>
          </c:tx>
          <c:spPr>
            <a:ln w="50800" cap="rnd">
              <a:solidFill>
                <a:srgbClr val="F27900"/>
              </a:solidFill>
              <a:round/>
            </a:ln>
            <a:effectLst/>
          </c:spPr>
          <c:marker>
            <c:symbol val="none"/>
          </c:marker>
          <c:cat>
            <c:strRef>
              <c:f>'Continuous x continuous'!$C$2:$C$3</c:f>
              <c:strCache>
                <c:ptCount val="2"/>
                <c:pt idx="0">
                  <c:v>-1 SD</c:v>
                </c:pt>
                <c:pt idx="1">
                  <c:v>+1 SD</c:v>
                </c:pt>
              </c:strCache>
            </c:strRef>
          </c:cat>
          <c:val>
            <c:numRef>
              <c:f>'Continuous x continuous'!$D$2:$D$3</c:f>
              <c:numCache>
                <c:formatCode>General</c:formatCode>
                <c:ptCount val="2"/>
                <c:pt idx="0">
                  <c:v>2.7288000000000001</c:v>
                </c:pt>
                <c:pt idx="1">
                  <c:v>5.0164999999999997</c:v>
                </c:pt>
              </c:numCache>
            </c:numRef>
          </c:val>
          <c:smooth val="0"/>
          <c:extLst>
            <c:ext xmlns:c16="http://schemas.microsoft.com/office/drawing/2014/chart" uri="{C3380CC4-5D6E-409C-BE32-E72D297353CC}">
              <c16:uniqueId val="{00000000-2542-41B8-9D8B-CB9CA8A0B623}"/>
            </c:ext>
          </c:extLst>
        </c:ser>
        <c:ser>
          <c:idx val="1"/>
          <c:order val="1"/>
          <c:tx>
            <c:strRef>
              <c:f>'Continuous x continuous'!$E$1</c:f>
              <c:strCache>
                <c:ptCount val="1"/>
                <c:pt idx="0">
                  <c:v>High Maternal Avoidant Attachment </c:v>
                </c:pt>
              </c:strCache>
            </c:strRef>
          </c:tx>
          <c:spPr>
            <a:ln w="50800" cap="rnd">
              <a:solidFill>
                <a:srgbClr val="FF66CC"/>
              </a:solidFill>
              <a:prstDash val="dash"/>
              <a:round/>
            </a:ln>
            <a:effectLst/>
          </c:spPr>
          <c:marker>
            <c:symbol val="none"/>
          </c:marker>
          <c:dPt>
            <c:idx val="1"/>
            <c:marker>
              <c:symbol val="none"/>
            </c:marker>
            <c:bubble3D val="0"/>
            <c:spPr>
              <a:ln w="50800" cap="rnd">
                <a:solidFill>
                  <a:srgbClr val="FF66CC"/>
                </a:solidFill>
                <a:prstDash val="dash"/>
                <a:round/>
              </a:ln>
              <a:effectLst/>
            </c:spPr>
            <c:extLst>
              <c:ext xmlns:c16="http://schemas.microsoft.com/office/drawing/2014/chart" uri="{C3380CC4-5D6E-409C-BE32-E72D297353CC}">
                <c16:uniqueId val="{00000002-2542-41B8-9D8B-CB9CA8A0B623}"/>
              </c:ext>
            </c:extLst>
          </c:dPt>
          <c:cat>
            <c:strRef>
              <c:f>'Continuous x continuous'!$C$2:$C$3</c:f>
              <c:strCache>
                <c:ptCount val="2"/>
                <c:pt idx="0">
                  <c:v>-1 SD</c:v>
                </c:pt>
                <c:pt idx="1">
                  <c:v>+1 SD</c:v>
                </c:pt>
              </c:strCache>
            </c:strRef>
          </c:cat>
          <c:val>
            <c:numRef>
              <c:f>'Continuous x continuous'!$E$2:$E$3</c:f>
              <c:numCache>
                <c:formatCode>General</c:formatCode>
                <c:ptCount val="2"/>
                <c:pt idx="0">
                  <c:v>2.786</c:v>
                </c:pt>
                <c:pt idx="1">
                  <c:v>2.4607000000000001</c:v>
                </c:pt>
              </c:numCache>
            </c:numRef>
          </c:val>
          <c:smooth val="0"/>
          <c:extLst>
            <c:ext xmlns:c16="http://schemas.microsoft.com/office/drawing/2014/chart" uri="{C3380CC4-5D6E-409C-BE32-E72D297353CC}">
              <c16:uniqueId val="{00000003-2542-41B8-9D8B-CB9CA8A0B623}"/>
            </c:ext>
          </c:extLst>
        </c:ser>
        <c:dLbls>
          <c:showLegendKey val="0"/>
          <c:showVal val="0"/>
          <c:showCatName val="0"/>
          <c:showSerName val="0"/>
          <c:showPercent val="0"/>
          <c:showBubbleSize val="0"/>
        </c:dLbls>
        <c:smooth val="0"/>
        <c:axId val="86682624"/>
        <c:axId val="93486080"/>
      </c:lineChart>
      <c:catAx>
        <c:axId val="8668262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1" dirty="0">
                    <a:latin typeface="Times New Roman" panose="02020603050405020304" pitchFamily="18" charset="0"/>
                    <a:cs typeface="Times New Roman" panose="02020603050405020304" pitchFamily="18" charset="0"/>
                  </a:rPr>
                  <a:t>Local Educational Opportunity</a:t>
                </a:r>
              </a:p>
            </c:rich>
          </c:tx>
          <c:layout>
            <c:manualLayout>
              <c:xMode val="edge"/>
              <c:yMode val="edge"/>
              <c:x val="0.32441834219337956"/>
              <c:y val="0.8872560968954313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3486080"/>
        <c:crosses val="autoZero"/>
        <c:auto val="1"/>
        <c:lblAlgn val="ctr"/>
        <c:lblOffset val="100"/>
        <c:noMultiLvlLbl val="0"/>
      </c:catAx>
      <c:valAx>
        <c:axId val="93486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b="1">
                    <a:solidFill>
                      <a:schemeClr val="accent1">
                        <a:lumMod val="75000"/>
                      </a:schemeClr>
                    </a:solidFill>
                    <a:latin typeface="Times New Roman" panose="02020603050405020304" pitchFamily="18" charset="0"/>
                    <a:cs typeface="Times New Roman" panose="02020603050405020304" pitchFamily="18" charset="0"/>
                  </a:rPr>
                  <a:t>Paternal</a:t>
                </a:r>
                <a:r>
                  <a:rPr lang="en-US" sz="2000" b="1">
                    <a:latin typeface="Times New Roman" panose="02020603050405020304" pitchFamily="18" charset="0"/>
                    <a:cs typeface="Times New Roman" panose="02020603050405020304" pitchFamily="18" charset="0"/>
                  </a:rPr>
                  <a:t> Supportive Conflict Behaviors</a:t>
                </a:r>
              </a:p>
            </c:rich>
          </c:tx>
          <c:layout>
            <c:manualLayout>
              <c:xMode val="edge"/>
              <c:yMode val="edge"/>
              <c:x val="1.3509536304570925E-2"/>
              <c:y val="0.11871436731634727"/>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6682624"/>
        <c:crosses val="autoZero"/>
        <c:crossBetween val="between"/>
      </c:valAx>
      <c:spPr>
        <a:noFill/>
        <a:ln>
          <a:noFill/>
        </a:ln>
        <a:effectLst/>
      </c:spPr>
    </c:plotArea>
    <c:legend>
      <c:legendPos val="b"/>
      <c:layout>
        <c:manualLayout>
          <c:xMode val="edge"/>
          <c:yMode val="edge"/>
          <c:x val="0.79144617316203725"/>
          <c:y val="0.48848822659914409"/>
          <c:w val="0.16360867157078929"/>
          <c:h val="0.2783788888142852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3175">
      <a:solidFill>
        <a:schemeClr val="accent6">
          <a:lumMod val="75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a:solidFill>
                  <a:schemeClr val="accent1">
                    <a:lumMod val="75000"/>
                  </a:schemeClr>
                </a:solidFill>
                <a:latin typeface="Times New Roman" panose="02020603050405020304" pitchFamily="18" charset="0"/>
                <a:cs typeface="Times New Roman" panose="02020603050405020304" pitchFamily="18" charset="0"/>
              </a:rPr>
              <a:t>Paternal</a:t>
            </a:r>
            <a:r>
              <a:rPr lang="en-US" sz="2800" baseline="0">
                <a:latin typeface="Times New Roman" panose="02020603050405020304" pitchFamily="18" charset="0"/>
                <a:cs typeface="Times New Roman" panose="02020603050405020304" pitchFamily="18" charset="0"/>
              </a:rPr>
              <a:t> Avoidant</a:t>
            </a:r>
            <a:r>
              <a:rPr lang="en-US" sz="2800">
                <a:latin typeface="Times New Roman" panose="02020603050405020304" pitchFamily="18" charset="0"/>
                <a:cs typeface="Times New Roman" panose="02020603050405020304" pitchFamily="18" charset="0"/>
              </a:rPr>
              <a:t> Attachment x Educational Opportunity</a:t>
            </a:r>
          </a:p>
        </c:rich>
      </c:tx>
      <c:layout>
        <c:manualLayout>
          <c:xMode val="edge"/>
          <c:yMode val="edge"/>
          <c:x val="0.17079388807986562"/>
          <c:y val="2.2792056653295697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0599869692494228E-2"/>
          <c:y val="0.15393117150017999"/>
          <c:w val="0.82896181851363615"/>
          <c:h val="0.59253355001386487"/>
        </c:manualLayout>
      </c:layout>
      <c:lineChart>
        <c:grouping val="standard"/>
        <c:varyColors val="0"/>
        <c:ser>
          <c:idx val="0"/>
          <c:order val="0"/>
          <c:tx>
            <c:strRef>
              <c:f>'Continuous x continuous'!$D$1</c:f>
              <c:strCache>
                <c:ptCount val="1"/>
                <c:pt idx="0">
                  <c:v>Low Paternal Avoidant Attachment</c:v>
                </c:pt>
              </c:strCache>
            </c:strRef>
          </c:tx>
          <c:spPr>
            <a:ln w="50800" cap="rnd">
              <a:solidFill>
                <a:schemeClr val="accent6">
                  <a:lumMod val="75000"/>
                </a:schemeClr>
              </a:solidFill>
              <a:prstDash val="solid"/>
              <a:round/>
            </a:ln>
            <a:effectLst/>
          </c:spPr>
          <c:marker>
            <c:symbol val="none"/>
          </c:marker>
          <c:cat>
            <c:strRef>
              <c:f>'Continuous x continuous'!$C$2:$C$3</c:f>
              <c:strCache>
                <c:ptCount val="2"/>
                <c:pt idx="0">
                  <c:v>-1 SD</c:v>
                </c:pt>
                <c:pt idx="1">
                  <c:v>+1 SD</c:v>
                </c:pt>
              </c:strCache>
            </c:strRef>
          </c:cat>
          <c:val>
            <c:numRef>
              <c:f>'Continuous x continuous'!$D$2:$D$3</c:f>
              <c:numCache>
                <c:formatCode>General</c:formatCode>
                <c:ptCount val="2"/>
                <c:pt idx="0">
                  <c:v>0.67400000000000004</c:v>
                </c:pt>
                <c:pt idx="1">
                  <c:v>2.1911999999999998</c:v>
                </c:pt>
              </c:numCache>
            </c:numRef>
          </c:val>
          <c:smooth val="0"/>
          <c:extLst>
            <c:ext xmlns:c16="http://schemas.microsoft.com/office/drawing/2014/chart" uri="{C3380CC4-5D6E-409C-BE32-E72D297353CC}">
              <c16:uniqueId val="{00000000-2D5F-44AA-80E5-8F76077EAACE}"/>
            </c:ext>
          </c:extLst>
        </c:ser>
        <c:ser>
          <c:idx val="1"/>
          <c:order val="1"/>
          <c:tx>
            <c:strRef>
              <c:f>'Continuous x continuous'!$E$1</c:f>
              <c:strCache>
                <c:ptCount val="1"/>
                <c:pt idx="0">
                  <c:v>High Paternal Avoidant Attachment </c:v>
                </c:pt>
              </c:strCache>
            </c:strRef>
          </c:tx>
          <c:spPr>
            <a:ln w="50800" cap="rnd">
              <a:solidFill>
                <a:srgbClr val="FF66CC"/>
              </a:solidFill>
              <a:prstDash val="solid"/>
              <a:round/>
            </a:ln>
            <a:effectLst/>
          </c:spPr>
          <c:marker>
            <c:symbol val="none"/>
          </c:marker>
          <c:cat>
            <c:strRef>
              <c:f>'Continuous x continuous'!$C$2:$C$3</c:f>
              <c:strCache>
                <c:ptCount val="2"/>
                <c:pt idx="0">
                  <c:v>-1 SD</c:v>
                </c:pt>
                <c:pt idx="1">
                  <c:v>+1 SD</c:v>
                </c:pt>
              </c:strCache>
            </c:strRef>
          </c:cat>
          <c:val>
            <c:numRef>
              <c:f>'Continuous x continuous'!$E$2:$E$3</c:f>
              <c:numCache>
                <c:formatCode>General</c:formatCode>
                <c:ptCount val="2"/>
                <c:pt idx="0">
                  <c:v>1.0154000000000001</c:v>
                </c:pt>
                <c:pt idx="1">
                  <c:v>0.8034</c:v>
                </c:pt>
              </c:numCache>
            </c:numRef>
          </c:val>
          <c:smooth val="0"/>
          <c:extLst>
            <c:ext xmlns:c16="http://schemas.microsoft.com/office/drawing/2014/chart" uri="{C3380CC4-5D6E-409C-BE32-E72D297353CC}">
              <c16:uniqueId val="{00000001-2D5F-44AA-80E5-8F76077EAACE}"/>
            </c:ext>
          </c:extLst>
        </c:ser>
        <c:dLbls>
          <c:showLegendKey val="0"/>
          <c:showVal val="0"/>
          <c:showCatName val="0"/>
          <c:showSerName val="0"/>
          <c:showPercent val="0"/>
          <c:showBubbleSize val="0"/>
        </c:dLbls>
        <c:smooth val="0"/>
        <c:axId val="86682624"/>
        <c:axId val="93486080"/>
      </c:lineChart>
      <c:catAx>
        <c:axId val="8668262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1">
                    <a:latin typeface="Times New Roman" panose="02020603050405020304" pitchFamily="18" charset="0"/>
                    <a:cs typeface="Times New Roman" panose="02020603050405020304" pitchFamily="18" charset="0"/>
                  </a:rPr>
                  <a:t>Local Educational Opportunity</a:t>
                </a:r>
              </a:p>
            </c:rich>
          </c:tx>
          <c:layout>
            <c:manualLayout>
              <c:xMode val="edge"/>
              <c:yMode val="edge"/>
              <c:x val="0.33119630538622657"/>
              <c:y val="0.85475760579658688"/>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3486080"/>
        <c:crosses val="autoZero"/>
        <c:auto val="1"/>
        <c:lblAlgn val="ctr"/>
        <c:lblOffset val="100"/>
        <c:noMultiLvlLbl val="0"/>
      </c:catAx>
      <c:valAx>
        <c:axId val="93486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900" b="1" i="0" u="none" strike="noStrike" kern="1200" baseline="0">
                    <a:solidFill>
                      <a:schemeClr val="tx1">
                        <a:lumMod val="65000"/>
                        <a:lumOff val="35000"/>
                      </a:schemeClr>
                    </a:solidFill>
                    <a:latin typeface="+mn-lt"/>
                    <a:ea typeface="+mn-ea"/>
                    <a:cs typeface="+mn-cs"/>
                  </a:defRPr>
                </a:pPr>
                <a:r>
                  <a:rPr lang="en-US" sz="1900" b="1" dirty="0">
                    <a:solidFill>
                      <a:srgbClr val="FF9999"/>
                    </a:solidFill>
                    <a:latin typeface="Times New Roman" panose="02020603050405020304" pitchFamily="18" charset="0"/>
                    <a:cs typeface="Times New Roman" panose="02020603050405020304" pitchFamily="18" charset="0"/>
                  </a:rPr>
                  <a:t>Maternal</a:t>
                </a:r>
                <a:r>
                  <a:rPr lang="en-US" sz="1900" b="1" dirty="0">
                    <a:latin typeface="Times New Roman" panose="02020603050405020304" pitchFamily="18" charset="0"/>
                    <a:cs typeface="Times New Roman" panose="02020603050405020304" pitchFamily="18" charset="0"/>
                  </a:rPr>
                  <a:t> Supportive Conflict Behaviors</a:t>
                </a:r>
              </a:p>
            </c:rich>
          </c:tx>
          <c:layout>
            <c:manualLayout>
              <c:xMode val="edge"/>
              <c:yMode val="edge"/>
              <c:x val="2.463947606499076E-2"/>
              <c:y val="0.10524805085966772"/>
            </c:manualLayout>
          </c:layout>
          <c:overlay val="0"/>
          <c:spPr>
            <a:noFill/>
            <a:ln>
              <a:noFill/>
            </a:ln>
            <a:effectLst/>
          </c:spPr>
          <c:txPr>
            <a:bodyPr rot="-5400000" spcFirstLastPara="1" vertOverflow="ellipsis" vert="horz" wrap="square" anchor="ctr" anchorCtr="1"/>
            <a:lstStyle/>
            <a:p>
              <a:pPr>
                <a:defRPr sz="19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6682624"/>
        <c:crosses val="autoZero"/>
        <c:crossBetween val="between"/>
      </c:valAx>
      <c:spPr>
        <a:noFill/>
        <a:ln>
          <a:noFill/>
        </a:ln>
        <a:effectLst/>
      </c:spPr>
    </c:plotArea>
    <c:legend>
      <c:legendPos val="b"/>
      <c:layout>
        <c:manualLayout>
          <c:xMode val="edge"/>
          <c:yMode val="edge"/>
          <c:x val="0.83479669904991693"/>
          <c:y val="0.47046935063129608"/>
          <c:w val="0.12978194083623087"/>
          <c:h val="0.2844466161409972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rgbClr val="FFFFFF"/>
    </a:solidFill>
    <a:ln w="0">
      <a:solidFill>
        <a:schemeClr val="accent6">
          <a:lumMod val="75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800" b="1" dirty="0">
                <a:solidFill>
                  <a:schemeClr val="accent1">
                    <a:lumMod val="75000"/>
                  </a:schemeClr>
                </a:solidFill>
                <a:latin typeface="Times New Roman" panose="02020603050405020304" pitchFamily="18" charset="0"/>
                <a:cs typeface="Times New Roman" panose="02020603050405020304" pitchFamily="18" charset="0"/>
              </a:rPr>
              <a:t>Paternal</a:t>
            </a:r>
            <a:r>
              <a:rPr lang="en-US" sz="2800" baseline="0" dirty="0">
                <a:latin typeface="Times New Roman" panose="02020603050405020304" pitchFamily="18" charset="0"/>
                <a:cs typeface="Times New Roman" panose="02020603050405020304" pitchFamily="18" charset="0"/>
              </a:rPr>
              <a:t> Avoidant</a:t>
            </a:r>
            <a:r>
              <a:rPr lang="en-US" sz="2800" dirty="0">
                <a:latin typeface="Times New Roman" panose="02020603050405020304" pitchFamily="18" charset="0"/>
                <a:cs typeface="Times New Roman" panose="02020603050405020304" pitchFamily="18" charset="0"/>
              </a:rPr>
              <a:t> Attachment x Educational Opportunity</a:t>
            </a:r>
          </a:p>
        </c:rich>
      </c:tx>
      <c:layout>
        <c:manualLayout>
          <c:xMode val="edge"/>
          <c:yMode val="edge"/>
          <c:x val="0.17079388807986562"/>
          <c:y val="2.2792056653295697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8.937102588849781E-2"/>
          <c:y val="0.18526661140610515"/>
          <c:w val="0.82345646673925288"/>
          <c:h val="0.59253355001386487"/>
        </c:manualLayout>
      </c:layout>
      <c:lineChart>
        <c:grouping val="standard"/>
        <c:varyColors val="0"/>
        <c:ser>
          <c:idx val="0"/>
          <c:order val="0"/>
          <c:tx>
            <c:strRef>
              <c:f>'Continuous x continuous'!$D$1</c:f>
              <c:strCache>
                <c:ptCount val="1"/>
                <c:pt idx="0">
                  <c:v>Low Paternal Avoidant Attachment</c:v>
                </c:pt>
              </c:strCache>
            </c:strRef>
          </c:tx>
          <c:spPr>
            <a:ln w="50800" cap="rnd">
              <a:solidFill>
                <a:schemeClr val="accent6">
                  <a:lumMod val="75000"/>
                </a:schemeClr>
              </a:solidFill>
              <a:prstDash val="solid"/>
              <a:round/>
            </a:ln>
            <a:effectLst/>
          </c:spPr>
          <c:marker>
            <c:symbol val="none"/>
          </c:marker>
          <c:cat>
            <c:strRef>
              <c:f>'Continuous x continuous'!$C$2:$C$3</c:f>
              <c:strCache>
                <c:ptCount val="2"/>
                <c:pt idx="0">
                  <c:v>-1 SD</c:v>
                </c:pt>
                <c:pt idx="1">
                  <c:v>+1 SD</c:v>
                </c:pt>
              </c:strCache>
            </c:strRef>
          </c:cat>
          <c:val>
            <c:numRef>
              <c:f>'Continuous x continuous'!$D$2:$D$3</c:f>
              <c:numCache>
                <c:formatCode>General</c:formatCode>
                <c:ptCount val="2"/>
                <c:pt idx="0">
                  <c:v>2.3290000000000002</c:v>
                </c:pt>
                <c:pt idx="1">
                  <c:v>4.0910000000000002</c:v>
                </c:pt>
              </c:numCache>
            </c:numRef>
          </c:val>
          <c:smooth val="0"/>
          <c:extLst>
            <c:ext xmlns:c16="http://schemas.microsoft.com/office/drawing/2014/chart" uri="{C3380CC4-5D6E-409C-BE32-E72D297353CC}">
              <c16:uniqueId val="{00000000-AF94-436E-A7E8-5CEECF789936}"/>
            </c:ext>
          </c:extLst>
        </c:ser>
        <c:ser>
          <c:idx val="1"/>
          <c:order val="1"/>
          <c:tx>
            <c:strRef>
              <c:f>'Continuous x continuous'!$E$1</c:f>
              <c:strCache>
                <c:ptCount val="1"/>
                <c:pt idx="0">
                  <c:v>High Paternal Avoidant Attachment </c:v>
                </c:pt>
              </c:strCache>
            </c:strRef>
          </c:tx>
          <c:spPr>
            <a:ln w="50800" cap="rnd">
              <a:solidFill>
                <a:srgbClr val="FF66CC"/>
              </a:solidFill>
              <a:prstDash val="sysDash"/>
              <a:round/>
            </a:ln>
            <a:effectLst/>
          </c:spPr>
          <c:marker>
            <c:symbol val="none"/>
          </c:marker>
          <c:cat>
            <c:strRef>
              <c:f>'Continuous x continuous'!$C$2:$C$3</c:f>
              <c:strCache>
                <c:ptCount val="2"/>
                <c:pt idx="0">
                  <c:v>-1 SD</c:v>
                </c:pt>
                <c:pt idx="1">
                  <c:v>+1 SD</c:v>
                </c:pt>
              </c:strCache>
            </c:strRef>
          </c:cat>
          <c:val>
            <c:numRef>
              <c:f>'Continuous x continuous'!$E$2:$E$3</c:f>
              <c:numCache>
                <c:formatCode>General</c:formatCode>
                <c:ptCount val="2"/>
                <c:pt idx="0">
                  <c:v>1.8069999999999999</c:v>
                </c:pt>
                <c:pt idx="1">
                  <c:v>1.393</c:v>
                </c:pt>
              </c:numCache>
            </c:numRef>
          </c:val>
          <c:smooth val="0"/>
          <c:extLst>
            <c:ext xmlns:c16="http://schemas.microsoft.com/office/drawing/2014/chart" uri="{C3380CC4-5D6E-409C-BE32-E72D297353CC}">
              <c16:uniqueId val="{00000001-AF94-436E-A7E8-5CEECF789936}"/>
            </c:ext>
          </c:extLst>
        </c:ser>
        <c:dLbls>
          <c:showLegendKey val="0"/>
          <c:showVal val="0"/>
          <c:showCatName val="0"/>
          <c:showSerName val="0"/>
          <c:showPercent val="0"/>
          <c:showBubbleSize val="0"/>
        </c:dLbls>
        <c:smooth val="0"/>
        <c:axId val="86682624"/>
        <c:axId val="93486080"/>
      </c:lineChart>
      <c:catAx>
        <c:axId val="8668262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1">
                    <a:latin typeface="Times New Roman" panose="02020603050405020304" pitchFamily="18" charset="0"/>
                    <a:cs typeface="Times New Roman" panose="02020603050405020304" pitchFamily="18" charset="0"/>
                  </a:rPr>
                  <a:t>Local Educational Opportunity</a:t>
                </a:r>
              </a:p>
            </c:rich>
          </c:tx>
          <c:layout>
            <c:manualLayout>
              <c:xMode val="edge"/>
              <c:yMode val="edge"/>
              <c:x val="0.32217412285681846"/>
              <c:y val="0.85532040006572108"/>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93486080"/>
        <c:crosses val="autoZero"/>
        <c:auto val="1"/>
        <c:lblAlgn val="ctr"/>
        <c:lblOffset val="100"/>
        <c:noMultiLvlLbl val="0"/>
      </c:catAx>
      <c:valAx>
        <c:axId val="93486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900" b="1">
                    <a:solidFill>
                      <a:schemeClr val="accent1">
                        <a:lumMod val="75000"/>
                      </a:schemeClr>
                    </a:solidFill>
                    <a:latin typeface="Times New Roman" panose="02020603050405020304" pitchFamily="18" charset="0"/>
                    <a:cs typeface="Times New Roman" panose="02020603050405020304" pitchFamily="18" charset="0"/>
                  </a:rPr>
                  <a:t>Paternal</a:t>
                </a:r>
                <a:r>
                  <a:rPr lang="en-US" sz="1900" b="1">
                    <a:latin typeface="Times New Roman" panose="02020603050405020304" pitchFamily="18" charset="0"/>
                    <a:cs typeface="Times New Roman" panose="02020603050405020304" pitchFamily="18" charset="0"/>
                  </a:rPr>
                  <a:t> Supportive Conflict Behaviors</a:t>
                </a:r>
              </a:p>
            </c:rich>
          </c:tx>
          <c:layout>
            <c:manualLayout>
              <c:xMode val="edge"/>
              <c:yMode val="edge"/>
              <c:x val="2.2887753027306012E-2"/>
              <c:y val="0.1084086641449544"/>
            </c:manualLayout>
          </c:layout>
          <c:overlay val="0"/>
          <c:spPr>
            <a:noFill/>
            <a:ln>
              <a:noFill/>
            </a:ln>
            <a:effectLst/>
          </c:spPr>
          <c:txPr>
            <a:bodyPr rot="-5400000" spcFirstLastPara="1" vertOverflow="ellipsis" vert="horz" wrap="square" anchor="ctr" anchorCtr="1"/>
            <a:lstStyle/>
            <a:p>
              <a:pPr>
                <a:defRPr sz="1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6682624"/>
        <c:crosses val="autoZero"/>
        <c:crossBetween val="between"/>
        <c:majorUnit val="1"/>
      </c:valAx>
      <c:spPr>
        <a:noFill/>
        <a:ln>
          <a:noFill/>
        </a:ln>
        <a:effectLst/>
      </c:spPr>
    </c:plotArea>
    <c:legend>
      <c:legendPos val="b"/>
      <c:layout>
        <c:manualLayout>
          <c:xMode val="edge"/>
          <c:yMode val="edge"/>
          <c:x val="0.81523788909281114"/>
          <c:y val="0.42226198763653677"/>
          <c:w val="0.14307900551667865"/>
          <c:h val="0.3327533054685450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rgbClr val="FFFFFF"/>
    </a:solidFill>
    <a:ln w="6350">
      <a:solidFill>
        <a:schemeClr val="accent6">
          <a:lumMod val="75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a:solidFill>
                  <a:schemeClr val="accent1">
                    <a:lumMod val="75000"/>
                  </a:schemeClr>
                </a:solidFill>
                <a:latin typeface="Times New Roman" panose="02020603050405020304" pitchFamily="18" charset="0"/>
                <a:cs typeface="Times New Roman" panose="02020603050405020304" pitchFamily="18" charset="0"/>
              </a:rPr>
              <a:t>Paternal</a:t>
            </a:r>
            <a:r>
              <a:rPr lang="en-US" sz="2800" baseline="0">
                <a:latin typeface="Times New Roman" panose="02020603050405020304" pitchFamily="18" charset="0"/>
                <a:cs typeface="Times New Roman" panose="02020603050405020304" pitchFamily="18" charset="0"/>
              </a:rPr>
              <a:t> Anxious</a:t>
            </a:r>
            <a:r>
              <a:rPr lang="en-US" sz="2800">
                <a:latin typeface="Times New Roman" panose="02020603050405020304" pitchFamily="18" charset="0"/>
                <a:cs typeface="Times New Roman" panose="02020603050405020304" pitchFamily="18" charset="0"/>
              </a:rPr>
              <a:t> Attachment x Educational Opportunity</a:t>
            </a:r>
          </a:p>
        </c:rich>
      </c:tx>
      <c:layout>
        <c:manualLayout>
          <c:xMode val="edge"/>
          <c:yMode val="edge"/>
          <c:x val="0.16874056262078777"/>
          <c:y val="5.2495970352879964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5214598091227278E-2"/>
          <c:y val="0.18316250700094402"/>
          <c:w val="0.87684211538923251"/>
          <c:h val="0.61766776492804565"/>
        </c:manualLayout>
      </c:layout>
      <c:lineChart>
        <c:grouping val="standard"/>
        <c:varyColors val="0"/>
        <c:ser>
          <c:idx val="0"/>
          <c:order val="0"/>
          <c:tx>
            <c:strRef>
              <c:f>'Continuous x continuous'!$D$1</c:f>
              <c:strCache>
                <c:ptCount val="1"/>
                <c:pt idx="0">
                  <c:v>Low Paternal Anxious Attachment</c:v>
                </c:pt>
              </c:strCache>
            </c:strRef>
          </c:tx>
          <c:spPr>
            <a:ln w="50800" cap="rnd">
              <a:solidFill>
                <a:schemeClr val="accent6">
                  <a:lumMod val="75000"/>
                </a:schemeClr>
              </a:solidFill>
              <a:prstDash val="sysDash"/>
              <a:round/>
            </a:ln>
            <a:effectLst/>
          </c:spPr>
          <c:marker>
            <c:symbol val="none"/>
          </c:marker>
          <c:cat>
            <c:strRef>
              <c:f>'Continuous x continuous'!$C$2:$C$3</c:f>
              <c:strCache>
                <c:ptCount val="2"/>
                <c:pt idx="0">
                  <c:v>-1 SD</c:v>
                </c:pt>
                <c:pt idx="1">
                  <c:v>+1 SD</c:v>
                </c:pt>
              </c:strCache>
            </c:strRef>
          </c:cat>
          <c:val>
            <c:numRef>
              <c:f>'Continuous x continuous'!$D$2:$D$3</c:f>
              <c:numCache>
                <c:formatCode>General</c:formatCode>
                <c:ptCount val="2"/>
                <c:pt idx="0">
                  <c:v>1.7625</c:v>
                </c:pt>
                <c:pt idx="1">
                  <c:v>3.7317999999999998</c:v>
                </c:pt>
              </c:numCache>
            </c:numRef>
          </c:val>
          <c:smooth val="0"/>
          <c:extLst>
            <c:ext xmlns:c16="http://schemas.microsoft.com/office/drawing/2014/chart" uri="{C3380CC4-5D6E-409C-BE32-E72D297353CC}">
              <c16:uniqueId val="{00000000-5507-4A77-B600-CC689775DC8C}"/>
            </c:ext>
          </c:extLst>
        </c:ser>
        <c:ser>
          <c:idx val="1"/>
          <c:order val="1"/>
          <c:tx>
            <c:strRef>
              <c:f>'Continuous x continuous'!$E$1</c:f>
              <c:strCache>
                <c:ptCount val="1"/>
                <c:pt idx="0">
                  <c:v>High Paternal Anxious Attachment </c:v>
                </c:pt>
              </c:strCache>
            </c:strRef>
          </c:tx>
          <c:spPr>
            <a:ln w="50800" cap="rnd">
              <a:solidFill>
                <a:srgbClr val="FF66FF"/>
              </a:solidFill>
              <a:prstDash val="solid"/>
              <a:round/>
            </a:ln>
            <a:effectLst/>
          </c:spPr>
          <c:marker>
            <c:symbol val="none"/>
          </c:marker>
          <c:cat>
            <c:strRef>
              <c:f>'Continuous x continuous'!$C$2:$C$3</c:f>
              <c:strCache>
                <c:ptCount val="2"/>
                <c:pt idx="0">
                  <c:v>-1 SD</c:v>
                </c:pt>
                <c:pt idx="1">
                  <c:v>+1 SD</c:v>
                </c:pt>
              </c:strCache>
            </c:strRef>
          </c:cat>
          <c:val>
            <c:numRef>
              <c:f>'Continuous x continuous'!$E$2:$E$3</c:f>
              <c:numCache>
                <c:formatCode>General</c:formatCode>
                <c:ptCount val="2"/>
                <c:pt idx="0">
                  <c:v>2.3178999999999998</c:v>
                </c:pt>
                <c:pt idx="1">
                  <c:v>-0.14019999999999999</c:v>
                </c:pt>
              </c:numCache>
            </c:numRef>
          </c:val>
          <c:smooth val="0"/>
          <c:extLst>
            <c:ext xmlns:c16="http://schemas.microsoft.com/office/drawing/2014/chart" uri="{C3380CC4-5D6E-409C-BE32-E72D297353CC}">
              <c16:uniqueId val="{00000001-5507-4A77-B600-CC689775DC8C}"/>
            </c:ext>
          </c:extLst>
        </c:ser>
        <c:dLbls>
          <c:showLegendKey val="0"/>
          <c:showVal val="0"/>
          <c:showCatName val="0"/>
          <c:showSerName val="0"/>
          <c:showPercent val="0"/>
          <c:showBubbleSize val="0"/>
        </c:dLbls>
        <c:smooth val="0"/>
        <c:axId val="86682624"/>
        <c:axId val="93486080"/>
      </c:lineChart>
      <c:catAx>
        <c:axId val="8668262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1" dirty="0">
                    <a:latin typeface="Times New Roman" panose="02020603050405020304" pitchFamily="18" charset="0"/>
                    <a:cs typeface="Times New Roman" panose="02020603050405020304" pitchFamily="18" charset="0"/>
                  </a:rPr>
                  <a:t>Local Educational Opportunity</a:t>
                </a:r>
              </a:p>
            </c:rich>
          </c:tx>
          <c:layout>
            <c:manualLayout>
              <c:xMode val="edge"/>
              <c:yMode val="edge"/>
              <c:x val="0.33911786054355586"/>
              <c:y val="0.85085834767106261"/>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3486080"/>
        <c:crosses val="autoZero"/>
        <c:auto val="1"/>
        <c:lblAlgn val="ctr"/>
        <c:lblOffset val="100"/>
        <c:noMultiLvlLbl val="0"/>
      </c:catAx>
      <c:valAx>
        <c:axId val="93486080"/>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900" b="1">
                    <a:solidFill>
                      <a:schemeClr val="accent1">
                        <a:lumMod val="75000"/>
                      </a:schemeClr>
                    </a:solidFill>
                    <a:latin typeface="Times New Roman" panose="02020603050405020304" pitchFamily="18" charset="0"/>
                    <a:cs typeface="Times New Roman" panose="02020603050405020304" pitchFamily="18" charset="0"/>
                  </a:rPr>
                  <a:t>Paternal</a:t>
                </a:r>
                <a:r>
                  <a:rPr lang="en-US" sz="1900" b="1">
                    <a:latin typeface="Times New Roman" panose="02020603050405020304" pitchFamily="18" charset="0"/>
                    <a:cs typeface="Times New Roman" panose="02020603050405020304" pitchFamily="18" charset="0"/>
                  </a:rPr>
                  <a:t> Supportive Conflict Behaviors</a:t>
                </a:r>
              </a:p>
            </c:rich>
          </c:tx>
          <c:layout>
            <c:manualLayout>
              <c:xMode val="edge"/>
              <c:yMode val="edge"/>
              <c:x val="2.1048220354513623E-2"/>
              <c:y val="0.13060932366517883"/>
            </c:manualLayout>
          </c:layout>
          <c:overlay val="0"/>
          <c:spPr>
            <a:noFill/>
            <a:ln>
              <a:noFill/>
            </a:ln>
            <a:effectLst/>
          </c:spPr>
          <c:txPr>
            <a:bodyPr rot="-5400000" spcFirstLastPara="1" vertOverflow="ellipsis" vert="horz" wrap="square" anchor="ctr" anchorCtr="1"/>
            <a:lstStyle/>
            <a:p>
              <a:pPr>
                <a:defRPr sz="1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6682624"/>
        <c:crosses val="autoZero"/>
        <c:crossBetween val="between"/>
        <c:majorUnit val="1"/>
      </c:valAx>
      <c:spPr>
        <a:noFill/>
        <a:ln>
          <a:noFill/>
        </a:ln>
        <a:effectLst/>
      </c:spPr>
    </c:plotArea>
    <c:legend>
      <c:legendPos val="b"/>
      <c:layout>
        <c:manualLayout>
          <c:xMode val="edge"/>
          <c:yMode val="edge"/>
          <c:x val="0.80292824208711178"/>
          <c:y val="0.4526639030517009"/>
          <c:w val="0.16515594497394054"/>
          <c:h val="0.2708606541818822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rgbClr val="FFFFFF"/>
    </a:solidFill>
    <a:ln>
      <a:solidFill>
        <a:schemeClr val="accent6">
          <a:lumMod val="7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C453AF42-0560-4845-B85E-B43317B19F0F}"/>
              </a:ext>
            </a:extLst>
          </p:cNvPr>
          <p:cNvSpPr>
            <a:spLocks noGrp="1"/>
          </p:cNvSpPr>
          <p:nvPr>
            <p:ph sz="quarter" idx="10"/>
          </p:nvPr>
        </p:nvSpPr>
        <p:spPr>
          <a:xfrm>
            <a:off x="3467100" y="5778503"/>
            <a:ext cx="21513800" cy="266255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a:extLst>
              <a:ext uri="{FF2B5EF4-FFF2-40B4-BE49-F238E27FC236}">
                <a16:creationId xmlns:a16="http://schemas.microsoft.com/office/drawing/2014/main" id="{4C5764CF-AD09-3546-82CD-A1B537676A06}"/>
              </a:ext>
            </a:extLst>
          </p:cNvPr>
          <p:cNvSpPr>
            <a:spLocks noGrp="1"/>
          </p:cNvSpPr>
          <p:nvPr>
            <p:ph sz="quarter" idx="11"/>
          </p:nvPr>
        </p:nvSpPr>
        <p:spPr>
          <a:xfrm>
            <a:off x="25914350" y="5778503"/>
            <a:ext cx="22625051" cy="266255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5">
            <a:extLst>
              <a:ext uri="{FF2B5EF4-FFF2-40B4-BE49-F238E27FC236}">
                <a16:creationId xmlns:a16="http://schemas.microsoft.com/office/drawing/2014/main" id="{D0EA74F2-4DE4-0449-B0A9-117744985B2A}"/>
              </a:ext>
            </a:extLst>
          </p:cNvPr>
          <p:cNvSpPr>
            <a:spLocks noGrp="1"/>
          </p:cNvSpPr>
          <p:nvPr>
            <p:ph type="title" hasCustomPrompt="1"/>
          </p:nvPr>
        </p:nvSpPr>
        <p:spPr>
          <a:xfrm>
            <a:off x="2898511" y="1511300"/>
            <a:ext cx="44164779" cy="1955800"/>
          </a:xfrm>
          <a:prstGeom prst="rect">
            <a:avLst/>
          </a:prstGeom>
        </p:spPr>
        <p:txBody>
          <a:bodyPr/>
          <a:lstStyle/>
          <a:p>
            <a:r>
              <a:rPr lang="en-US" dirty="0"/>
              <a:t>Header</a:t>
            </a:r>
          </a:p>
        </p:txBody>
      </p:sp>
    </p:spTree>
    <p:extLst>
      <p:ext uri="{BB962C8B-B14F-4D97-AF65-F5344CB8AC3E}">
        <p14:creationId xmlns:p14="http://schemas.microsoft.com/office/powerpoint/2010/main" val="42858825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C7928C1-AC08-7044-8359-817075F3613E}"/>
              </a:ext>
            </a:extLst>
          </p:cNvPr>
          <p:cNvSpPr/>
          <p:nvPr userDrawn="1"/>
        </p:nvSpPr>
        <p:spPr>
          <a:xfrm>
            <a:off x="1066800" y="34600316"/>
            <a:ext cx="49072800" cy="2737685"/>
          </a:xfrm>
          <a:prstGeom prst="rect">
            <a:avLst/>
          </a:prstGeom>
          <a:solidFill>
            <a:srgbClr val="8BAD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76" dirty="0"/>
          </a:p>
        </p:txBody>
      </p:sp>
      <p:sp>
        <p:nvSpPr>
          <p:cNvPr id="7" name="Rectangle 6">
            <a:extLst>
              <a:ext uri="{FF2B5EF4-FFF2-40B4-BE49-F238E27FC236}">
                <a16:creationId xmlns:a16="http://schemas.microsoft.com/office/drawing/2014/main" id="{D9B29951-F5D5-A74B-8BA4-7A8EB9C82986}"/>
              </a:ext>
            </a:extLst>
          </p:cNvPr>
          <p:cNvSpPr/>
          <p:nvPr userDrawn="1"/>
        </p:nvSpPr>
        <p:spPr>
          <a:xfrm>
            <a:off x="1066800" y="1066800"/>
            <a:ext cx="49072800" cy="36271200"/>
          </a:xfrm>
          <a:prstGeom prst="rect">
            <a:avLst/>
          </a:prstGeom>
          <a:noFill/>
          <a:ln w="25400" cap="flat" cmpd="sng" algn="ctr">
            <a:solidFill>
              <a:srgbClr val="2C4D7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0035">
              <a:solidFill>
                <a:srgbClr val="FFFFFF"/>
              </a:solidFill>
              <a:ea typeface="ＭＳ Ｐゴシック" charset="-128"/>
              <a:cs typeface="ＭＳ Ｐゴシック" charset="-128"/>
            </a:endParaRPr>
          </a:p>
        </p:txBody>
      </p:sp>
      <p:sp>
        <p:nvSpPr>
          <p:cNvPr id="11" name="TextBox 10">
            <a:extLst>
              <a:ext uri="{FF2B5EF4-FFF2-40B4-BE49-F238E27FC236}">
                <a16:creationId xmlns:a16="http://schemas.microsoft.com/office/drawing/2014/main" id="{C4FA5BEA-943B-EB43-8C3F-457680953312}"/>
              </a:ext>
            </a:extLst>
          </p:cNvPr>
          <p:cNvSpPr txBox="1"/>
          <p:nvPr userDrawn="1"/>
        </p:nvSpPr>
        <p:spPr>
          <a:xfrm>
            <a:off x="19092735" y="35663946"/>
            <a:ext cx="14757400" cy="595099"/>
          </a:xfrm>
          <a:prstGeom prst="rect">
            <a:avLst/>
          </a:prstGeom>
          <a:noFill/>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37931725" indent="-37474525" eaLnBrk="0" hangingPunct="0">
              <a:defRPr sz="8600">
                <a:solidFill>
                  <a:schemeClr val="tx1"/>
                </a:solidFill>
                <a:latin typeface="Arial" charset="0"/>
                <a:ea typeface="ＭＳ Ｐゴシック" charset="0"/>
              </a:defRPr>
            </a:lvl2pPr>
            <a:lvl3pPr eaLnBrk="0" hangingPunct="0">
              <a:defRPr sz="8600">
                <a:solidFill>
                  <a:schemeClr val="tx1"/>
                </a:solidFill>
                <a:latin typeface="Arial" charset="0"/>
                <a:ea typeface="ＭＳ Ｐゴシック" charset="0"/>
              </a:defRPr>
            </a:lvl3pPr>
            <a:lvl4pPr eaLnBrk="0" hangingPunct="0">
              <a:defRPr sz="8600">
                <a:solidFill>
                  <a:schemeClr val="tx1"/>
                </a:solidFill>
                <a:latin typeface="Arial" charset="0"/>
                <a:ea typeface="ＭＳ Ｐゴシック" charset="0"/>
              </a:defRPr>
            </a:lvl4pPr>
            <a:lvl5pPr eaLnBrk="0" hangingPunct="0">
              <a:defRPr sz="8600">
                <a:solidFill>
                  <a:schemeClr val="tx1"/>
                </a:solidFill>
                <a:latin typeface="Arial" charset="0"/>
                <a:ea typeface="ＭＳ Ｐゴシック" charset="0"/>
              </a:defRPr>
            </a:lvl5pPr>
            <a:lvl6pPr marL="457200" eaLnBrk="0" fontAlgn="base" hangingPunct="0">
              <a:spcBef>
                <a:spcPct val="0"/>
              </a:spcBef>
              <a:spcAft>
                <a:spcPct val="0"/>
              </a:spcAft>
              <a:defRPr sz="8600">
                <a:solidFill>
                  <a:schemeClr val="tx1"/>
                </a:solidFill>
                <a:latin typeface="Arial" charset="0"/>
                <a:ea typeface="ＭＳ Ｐゴシック" charset="0"/>
              </a:defRPr>
            </a:lvl6pPr>
            <a:lvl7pPr marL="914400" eaLnBrk="0" fontAlgn="base" hangingPunct="0">
              <a:spcBef>
                <a:spcPct val="0"/>
              </a:spcBef>
              <a:spcAft>
                <a:spcPct val="0"/>
              </a:spcAft>
              <a:defRPr sz="8600">
                <a:solidFill>
                  <a:schemeClr val="tx1"/>
                </a:solidFill>
                <a:latin typeface="Arial" charset="0"/>
                <a:ea typeface="ＭＳ Ｐゴシック" charset="0"/>
              </a:defRPr>
            </a:lvl7pPr>
            <a:lvl8pPr marL="1371600" eaLnBrk="0" fontAlgn="base" hangingPunct="0">
              <a:spcBef>
                <a:spcPct val="0"/>
              </a:spcBef>
              <a:spcAft>
                <a:spcPct val="0"/>
              </a:spcAft>
              <a:defRPr sz="8600">
                <a:solidFill>
                  <a:schemeClr val="tx1"/>
                </a:solidFill>
                <a:latin typeface="Arial" charset="0"/>
                <a:ea typeface="ＭＳ Ｐゴシック" charset="0"/>
              </a:defRPr>
            </a:lvl8pPr>
            <a:lvl9pPr marL="1828800" eaLnBrk="0" fontAlgn="base" hangingPunct="0">
              <a:spcBef>
                <a:spcPct val="0"/>
              </a:spcBef>
              <a:spcAft>
                <a:spcPct val="0"/>
              </a:spcAft>
              <a:defRPr sz="8600">
                <a:solidFill>
                  <a:schemeClr val="tx1"/>
                </a:solidFill>
                <a:latin typeface="Arial" charset="0"/>
                <a:ea typeface="ＭＳ Ｐゴシック" charset="0"/>
              </a:defRPr>
            </a:lvl9pPr>
          </a:lstStyle>
          <a:p>
            <a:pPr algn="ctr" eaLnBrk="1" hangingPunct="1">
              <a:defRPr/>
            </a:pPr>
            <a:r>
              <a:rPr lang="en-US" sz="3267" b="1" dirty="0">
                <a:solidFill>
                  <a:schemeClr val="bg1"/>
                </a:solidFill>
              </a:rPr>
              <a:t>This research was funded in part by the Ronald E. McNair Program.</a:t>
            </a:r>
            <a:endParaRPr lang="en-US" sz="3267" b="1" dirty="0">
              <a:solidFill>
                <a:schemeClr val="bg1"/>
              </a:solidFill>
              <a:cs typeface="Arial" charset="0"/>
            </a:endParaRPr>
          </a:p>
        </p:txBody>
      </p:sp>
      <p:cxnSp>
        <p:nvCxnSpPr>
          <p:cNvPr id="14" name="Straight Connector 13">
            <a:extLst>
              <a:ext uri="{FF2B5EF4-FFF2-40B4-BE49-F238E27FC236}">
                <a16:creationId xmlns:a16="http://schemas.microsoft.com/office/drawing/2014/main" id="{A206100D-B621-D441-8BDE-E4DF37DE2F14}"/>
              </a:ext>
            </a:extLst>
          </p:cNvPr>
          <p:cNvCxnSpPr/>
          <p:nvPr userDrawn="1"/>
        </p:nvCxnSpPr>
        <p:spPr>
          <a:xfrm>
            <a:off x="1066800" y="3843076"/>
            <a:ext cx="49072800" cy="1852"/>
          </a:xfrm>
          <a:prstGeom prst="line">
            <a:avLst/>
          </a:prstGeom>
          <a:ln>
            <a:solidFill>
              <a:srgbClr val="2C4D70"/>
            </a:solidFill>
          </a:ln>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D446B508-F669-6445-A6B5-DE27611959A6}"/>
              </a:ext>
            </a:extLst>
          </p:cNvPr>
          <p:cNvPicPr>
            <a:picLocks noChangeAspect="1"/>
          </p:cNvPicPr>
          <p:nvPr userDrawn="1"/>
        </p:nvPicPr>
        <p:blipFill>
          <a:blip r:embed="rId3"/>
          <a:stretch>
            <a:fillRect/>
          </a:stretch>
        </p:blipFill>
        <p:spPr>
          <a:xfrm>
            <a:off x="42819145" y="34842556"/>
            <a:ext cx="5546343" cy="2253202"/>
          </a:xfrm>
          <a:prstGeom prst="rect">
            <a:avLst/>
          </a:prstGeom>
        </p:spPr>
      </p:pic>
      <p:pic>
        <p:nvPicPr>
          <p:cNvPr id="21" name="Picture 20">
            <a:extLst>
              <a:ext uri="{FF2B5EF4-FFF2-40B4-BE49-F238E27FC236}">
                <a16:creationId xmlns:a16="http://schemas.microsoft.com/office/drawing/2014/main" id="{83CBCBCE-47BA-9C40-BCC4-6C2D79ECAB3E}"/>
              </a:ext>
            </a:extLst>
          </p:cNvPr>
          <p:cNvPicPr>
            <a:picLocks noChangeAspect="1"/>
          </p:cNvPicPr>
          <p:nvPr userDrawn="1"/>
        </p:nvPicPr>
        <p:blipFill>
          <a:blip r:embed="rId4"/>
          <a:stretch>
            <a:fillRect/>
          </a:stretch>
        </p:blipFill>
        <p:spPr>
          <a:xfrm>
            <a:off x="2974934" y="35254847"/>
            <a:ext cx="7148791" cy="14734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59821" rtl="0" eaLnBrk="1" fontAlgn="base" hangingPunct="1">
        <a:spcBef>
          <a:spcPct val="0"/>
        </a:spcBef>
        <a:spcAft>
          <a:spcPct val="0"/>
        </a:spcAft>
        <a:defRPr sz="12018" kern="1200">
          <a:solidFill>
            <a:schemeClr val="tx1"/>
          </a:solidFill>
          <a:latin typeface="+mj-lt"/>
          <a:ea typeface="ＭＳ Ｐゴシック" pitchFamily="-108" charset="-128"/>
          <a:cs typeface="ＭＳ Ｐゴシック" pitchFamily="-108" charset="-128"/>
        </a:defRPr>
      </a:lvl1pPr>
      <a:lvl2pPr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2pPr>
      <a:lvl3pPr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3pPr>
      <a:lvl4pPr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4pPr>
      <a:lvl5pPr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5pPr>
      <a:lvl6pPr marL="533450"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6pPr>
      <a:lvl7pPr marL="1066902"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7pPr>
      <a:lvl8pPr marL="1600352"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8pPr>
      <a:lvl9pPr marL="2133802" algn="ctr" defTabSz="2559821" rtl="0" eaLnBrk="1" fontAlgn="base" hangingPunct="1">
        <a:spcBef>
          <a:spcPct val="0"/>
        </a:spcBef>
        <a:spcAft>
          <a:spcPct val="0"/>
        </a:spcAft>
        <a:defRPr sz="24619">
          <a:solidFill>
            <a:schemeClr val="tx1"/>
          </a:solidFill>
          <a:latin typeface="Calibri" pitchFamily="-108" charset="0"/>
          <a:ea typeface="ＭＳ Ｐゴシック" pitchFamily="-108" charset="-128"/>
          <a:cs typeface="ＭＳ Ｐゴシック" pitchFamily="-108" charset="-128"/>
        </a:defRPr>
      </a:lvl9pPr>
    </p:titleStyle>
    <p:bodyStyle>
      <a:lvl1pPr marL="1918940" indent="-1918940" algn="l" defTabSz="2559821" rtl="0" eaLnBrk="1" fontAlgn="base" hangingPunct="1">
        <a:spcBef>
          <a:spcPct val="20000"/>
        </a:spcBef>
        <a:spcAft>
          <a:spcPct val="0"/>
        </a:spcAft>
        <a:buFont typeface="Arial" panose="020B0604020202020204" pitchFamily="34" charset="0"/>
        <a:buChar char="•"/>
        <a:defRPr sz="17968" kern="1200">
          <a:solidFill>
            <a:schemeClr val="tx1"/>
          </a:solidFill>
          <a:latin typeface="+mn-lt"/>
          <a:ea typeface="ＭＳ Ｐゴシック" pitchFamily="-108" charset="-128"/>
          <a:cs typeface="ＭＳ Ｐゴシック" pitchFamily="-108" charset="-128"/>
        </a:defRPr>
      </a:lvl1pPr>
      <a:lvl2pPr marL="4160173" indent="-1600352" algn="l" defTabSz="2559821" rtl="0" eaLnBrk="1" fontAlgn="base" hangingPunct="1">
        <a:spcBef>
          <a:spcPct val="20000"/>
        </a:spcBef>
        <a:spcAft>
          <a:spcPct val="0"/>
        </a:spcAft>
        <a:buFont typeface="Arial" panose="020B0604020202020204" pitchFamily="34" charset="0"/>
        <a:buChar char="–"/>
        <a:defRPr sz="15636" kern="1200">
          <a:solidFill>
            <a:schemeClr val="tx1"/>
          </a:solidFill>
          <a:latin typeface="+mn-lt"/>
          <a:ea typeface="ＭＳ Ｐゴシック" pitchFamily="-108" charset="-128"/>
          <a:cs typeface="+mn-cs"/>
        </a:defRPr>
      </a:lvl2pPr>
      <a:lvl3pPr marL="6401405" indent="-1279911" algn="l" defTabSz="2559821" rtl="0" eaLnBrk="1" fontAlgn="base" hangingPunct="1">
        <a:spcBef>
          <a:spcPct val="20000"/>
        </a:spcBef>
        <a:spcAft>
          <a:spcPct val="0"/>
        </a:spcAft>
        <a:buFont typeface="Arial" panose="020B0604020202020204" pitchFamily="34" charset="0"/>
        <a:buChar char="•"/>
        <a:defRPr sz="13418" kern="1200">
          <a:solidFill>
            <a:schemeClr val="tx1"/>
          </a:solidFill>
          <a:latin typeface="+mn-lt"/>
          <a:ea typeface="ＭＳ Ｐゴシック" pitchFamily="-108" charset="-128"/>
          <a:cs typeface="+mn-cs"/>
        </a:defRPr>
      </a:lvl3pPr>
      <a:lvl4pPr marL="8961227" indent="-1279911" algn="l" defTabSz="2559821" rtl="0" eaLnBrk="1" fontAlgn="base" hangingPunct="1">
        <a:spcBef>
          <a:spcPct val="20000"/>
        </a:spcBef>
        <a:spcAft>
          <a:spcPct val="0"/>
        </a:spcAft>
        <a:buFont typeface="Arial" panose="020B0604020202020204" pitchFamily="34" charset="0"/>
        <a:buChar char="–"/>
        <a:defRPr sz="11200" kern="1200">
          <a:solidFill>
            <a:schemeClr val="tx1"/>
          </a:solidFill>
          <a:latin typeface="+mn-lt"/>
          <a:ea typeface="ＭＳ Ｐゴシック" pitchFamily="-108" charset="-128"/>
          <a:cs typeface="+mn-cs"/>
        </a:defRPr>
      </a:lvl4pPr>
      <a:lvl5pPr marL="11521048" indent="-1279911" algn="l" defTabSz="2559821" rtl="0" eaLnBrk="1" fontAlgn="base" hangingPunct="1">
        <a:spcBef>
          <a:spcPct val="20000"/>
        </a:spcBef>
        <a:spcAft>
          <a:spcPct val="0"/>
        </a:spcAft>
        <a:buFont typeface="Arial" panose="020B0604020202020204" pitchFamily="34" charset="0"/>
        <a:buChar char="»"/>
        <a:defRPr sz="11200" kern="1200">
          <a:solidFill>
            <a:schemeClr val="tx1"/>
          </a:solidFill>
          <a:latin typeface="+mn-lt"/>
          <a:ea typeface="ＭＳ Ｐゴシック" pitchFamily="-108" charset="-128"/>
          <a:cs typeface="+mn-cs"/>
        </a:defRPr>
      </a:lvl5pPr>
      <a:lvl6pPr marL="14083093" indent="-1280282" algn="l" defTabSz="2560562" rtl="0" eaLnBrk="1" latinLnBrk="0" hangingPunct="1">
        <a:spcBef>
          <a:spcPct val="20000"/>
        </a:spcBef>
        <a:buFont typeface="Arial"/>
        <a:buChar char="•"/>
        <a:defRPr sz="11200" kern="1200">
          <a:solidFill>
            <a:schemeClr val="tx1"/>
          </a:solidFill>
          <a:latin typeface="+mn-lt"/>
          <a:ea typeface="+mn-ea"/>
          <a:cs typeface="+mn-cs"/>
        </a:defRPr>
      </a:lvl6pPr>
      <a:lvl7pPr marL="16643655" indent="-1280282" algn="l" defTabSz="2560562" rtl="0" eaLnBrk="1" latinLnBrk="0" hangingPunct="1">
        <a:spcBef>
          <a:spcPct val="20000"/>
        </a:spcBef>
        <a:buFont typeface="Arial"/>
        <a:buChar char="•"/>
        <a:defRPr sz="11200" kern="1200">
          <a:solidFill>
            <a:schemeClr val="tx1"/>
          </a:solidFill>
          <a:latin typeface="+mn-lt"/>
          <a:ea typeface="+mn-ea"/>
          <a:cs typeface="+mn-cs"/>
        </a:defRPr>
      </a:lvl7pPr>
      <a:lvl8pPr marL="19204218" indent="-1280282" algn="l" defTabSz="2560562" rtl="0" eaLnBrk="1" latinLnBrk="0" hangingPunct="1">
        <a:spcBef>
          <a:spcPct val="20000"/>
        </a:spcBef>
        <a:buFont typeface="Arial"/>
        <a:buChar char="•"/>
        <a:defRPr sz="11200" kern="1200">
          <a:solidFill>
            <a:schemeClr val="tx1"/>
          </a:solidFill>
          <a:latin typeface="+mn-lt"/>
          <a:ea typeface="+mn-ea"/>
          <a:cs typeface="+mn-cs"/>
        </a:defRPr>
      </a:lvl8pPr>
      <a:lvl9pPr marL="21764780" indent="-1280282" algn="l" defTabSz="2560562"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562" rtl="0" eaLnBrk="1" latinLnBrk="0" hangingPunct="1">
        <a:defRPr sz="10035" kern="1200">
          <a:solidFill>
            <a:schemeClr val="tx1"/>
          </a:solidFill>
          <a:latin typeface="+mn-lt"/>
          <a:ea typeface="+mn-ea"/>
          <a:cs typeface="+mn-cs"/>
        </a:defRPr>
      </a:lvl1pPr>
      <a:lvl2pPr marL="2560562" algn="l" defTabSz="2560562" rtl="0" eaLnBrk="1" latinLnBrk="0" hangingPunct="1">
        <a:defRPr sz="10035" kern="1200">
          <a:solidFill>
            <a:schemeClr val="tx1"/>
          </a:solidFill>
          <a:latin typeface="+mn-lt"/>
          <a:ea typeface="+mn-ea"/>
          <a:cs typeface="+mn-cs"/>
        </a:defRPr>
      </a:lvl2pPr>
      <a:lvl3pPr marL="5121125" algn="l" defTabSz="2560562" rtl="0" eaLnBrk="1" latinLnBrk="0" hangingPunct="1">
        <a:defRPr sz="10035" kern="1200">
          <a:solidFill>
            <a:schemeClr val="tx1"/>
          </a:solidFill>
          <a:latin typeface="+mn-lt"/>
          <a:ea typeface="+mn-ea"/>
          <a:cs typeface="+mn-cs"/>
        </a:defRPr>
      </a:lvl3pPr>
      <a:lvl4pPr marL="7681686" algn="l" defTabSz="2560562" rtl="0" eaLnBrk="1" latinLnBrk="0" hangingPunct="1">
        <a:defRPr sz="10035" kern="1200">
          <a:solidFill>
            <a:schemeClr val="tx1"/>
          </a:solidFill>
          <a:latin typeface="+mn-lt"/>
          <a:ea typeface="+mn-ea"/>
          <a:cs typeface="+mn-cs"/>
        </a:defRPr>
      </a:lvl4pPr>
      <a:lvl5pPr marL="10242250" algn="l" defTabSz="2560562" rtl="0" eaLnBrk="1" latinLnBrk="0" hangingPunct="1">
        <a:defRPr sz="10035" kern="1200">
          <a:solidFill>
            <a:schemeClr val="tx1"/>
          </a:solidFill>
          <a:latin typeface="+mn-lt"/>
          <a:ea typeface="+mn-ea"/>
          <a:cs typeface="+mn-cs"/>
        </a:defRPr>
      </a:lvl5pPr>
      <a:lvl6pPr marL="12802813" algn="l" defTabSz="2560562" rtl="0" eaLnBrk="1" latinLnBrk="0" hangingPunct="1">
        <a:defRPr sz="10035" kern="1200">
          <a:solidFill>
            <a:schemeClr val="tx1"/>
          </a:solidFill>
          <a:latin typeface="+mn-lt"/>
          <a:ea typeface="+mn-ea"/>
          <a:cs typeface="+mn-cs"/>
        </a:defRPr>
      </a:lvl6pPr>
      <a:lvl7pPr marL="15363374" algn="l" defTabSz="2560562" rtl="0" eaLnBrk="1" latinLnBrk="0" hangingPunct="1">
        <a:defRPr sz="10035" kern="1200">
          <a:solidFill>
            <a:schemeClr val="tx1"/>
          </a:solidFill>
          <a:latin typeface="+mn-lt"/>
          <a:ea typeface="+mn-ea"/>
          <a:cs typeface="+mn-cs"/>
        </a:defRPr>
      </a:lvl7pPr>
      <a:lvl8pPr marL="17923936" algn="l" defTabSz="2560562" rtl="0" eaLnBrk="1" latinLnBrk="0" hangingPunct="1">
        <a:defRPr sz="10035" kern="1200">
          <a:solidFill>
            <a:schemeClr val="tx1"/>
          </a:solidFill>
          <a:latin typeface="+mn-lt"/>
          <a:ea typeface="+mn-ea"/>
          <a:cs typeface="+mn-cs"/>
        </a:defRPr>
      </a:lvl8pPr>
      <a:lvl9pPr marL="20484499" algn="l" defTabSz="2560562" rtl="0" eaLnBrk="1" latinLnBrk="0" hangingPunct="1">
        <a:defRPr sz="100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13" Type="http://schemas.openxmlformats.org/officeDocument/2006/relationships/chart" Target="../charts/chart3.xml"/><Relationship Id="rId3" Type="http://schemas.openxmlformats.org/officeDocument/2006/relationships/image" Target="../media/image4.png"/><Relationship Id="rId7" Type="http://schemas.openxmlformats.org/officeDocument/2006/relationships/hyperlink" Target="https://doi.org/10.1111/j.1467-8624.2006.00963.x" TargetMode="External"/><Relationship Id="rId12"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doi.org/10.1037/a0038987" TargetMode="External"/><Relationship Id="rId11" Type="http://schemas.openxmlformats.org/officeDocument/2006/relationships/chart" Target="../charts/chart1.xml"/><Relationship Id="rId5" Type="http://schemas.openxmlformats.org/officeDocument/2006/relationships/hyperlink" Target="https://doi.org/10.4324/9781410610843" TargetMode="External"/><Relationship Id="rId10" Type="http://schemas.openxmlformats.org/officeDocument/2006/relationships/image" Target="../media/image7.png"/><Relationship Id="rId4" Type="http://schemas.openxmlformats.org/officeDocument/2006/relationships/hyperlink" Target="https://data.diversitydatakids.org/dataset/coi20-child-opportunity-index-2-0-database?_external=True" TargetMode="External"/><Relationship Id="rId9" Type="http://schemas.openxmlformats.org/officeDocument/2006/relationships/image" Target="../media/image6.jpeg"/><Relationship Id="rId1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9">
            <a:extLst>
              <a:ext uri="{FF2B5EF4-FFF2-40B4-BE49-F238E27FC236}">
                <a16:creationId xmlns:a16="http://schemas.microsoft.com/office/drawing/2014/main" id="{DFAEEE0B-DF44-2F95-458E-966E1BB093DE}"/>
              </a:ext>
            </a:extLst>
          </p:cNvPr>
          <p:cNvSpPr>
            <a:spLocks noChangeArrowheads="1"/>
          </p:cNvSpPr>
          <p:nvPr/>
        </p:nvSpPr>
        <p:spPr bwMode="auto">
          <a:xfrm>
            <a:off x="1066222" y="1026270"/>
            <a:ext cx="49127807" cy="2769989"/>
          </a:xfrm>
          <a:prstGeom prst="rect">
            <a:avLst/>
          </a:prstGeom>
          <a:solidFill>
            <a:srgbClr val="FEBE9A">
              <a:alpha val="50196"/>
            </a:srgbClr>
          </a:solidFill>
          <a:ln w="152400">
            <a:solidFill>
              <a:srgbClr val="FFCCCC"/>
            </a:solidFill>
          </a:ln>
          <a:effectLst/>
        </p:spPr>
        <p:txBody>
          <a:bodyPr vert="horz" wrap="square" lIns="91440" tIns="0" rIns="91440" bIns="0" numCol="1" anchor="ctr" anchorCtr="0" compatLnSpc="1">
            <a:prstTxWarp prst="textNoShape">
              <a:avLst/>
            </a:prstTxWarp>
            <a:spAutoFit/>
          </a:bodyPr>
          <a:lstStyle>
            <a:lvl1pPr indent="457200"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rgbClr val="000000"/>
                </a:solidFill>
                <a:effectLst/>
                <a:latin typeface="Times New Roman" panose="02020603050405020304" pitchFamily="18"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9">
            <a:extLst>
              <a:ext uri="{FF2B5EF4-FFF2-40B4-BE49-F238E27FC236}">
                <a16:creationId xmlns:a16="http://schemas.microsoft.com/office/drawing/2014/main" id="{2190E5E5-E74F-325E-9843-F24051AA1857}"/>
              </a:ext>
            </a:extLst>
          </p:cNvPr>
          <p:cNvSpPr>
            <a:spLocks noChangeArrowheads="1"/>
          </p:cNvSpPr>
          <p:nvPr/>
        </p:nvSpPr>
        <p:spPr bwMode="auto">
          <a:xfrm>
            <a:off x="25067834" y="6691429"/>
            <a:ext cx="24500159" cy="18620482"/>
          </a:xfrm>
          <a:prstGeom prst="rect">
            <a:avLst/>
          </a:prstGeom>
          <a:solidFill>
            <a:srgbClr val="FEBE9A">
              <a:alpha val="50196"/>
            </a:srgbClr>
          </a:solidFill>
          <a:ln w="152400">
            <a:solidFill>
              <a:srgbClr val="FF9999"/>
            </a:solidFill>
          </a:ln>
          <a:effectLst/>
        </p:spPr>
        <p:txBody>
          <a:bodyPr vert="horz" wrap="square" lIns="91440" tIns="0" rIns="91440" bIns="0" numCol="1" anchor="ctr" anchorCtr="0" compatLnSpc="1">
            <a:prstTxWarp prst="textNoShape">
              <a:avLst/>
            </a:prstTxWarp>
            <a:spAutoFit/>
          </a:bodyPr>
          <a:lstStyle>
            <a:lvl1pPr indent="457200"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ts val="120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4800" b="1" i="1" u="none"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4800" b="1" i="1" strike="noStrike" cap="none" normalizeH="0" baseline="0" dirty="0">
              <a:ln>
                <a:noFill/>
              </a:ln>
              <a:solidFill>
                <a:srgbClr val="000000"/>
              </a:solidFill>
              <a:effectLst/>
              <a:latin typeface="Times New Roman" panose="02020603050405020304" pitchFamily="18" charset="0"/>
            </a:endParaRPr>
          </a:p>
        </p:txBody>
      </p:sp>
      <p:pic>
        <p:nvPicPr>
          <p:cNvPr id="1034" name="Picture 10">
            <a:extLst>
              <a:ext uri="{FF2B5EF4-FFF2-40B4-BE49-F238E27FC236}">
                <a16:creationId xmlns:a16="http://schemas.microsoft.com/office/drawing/2014/main" id="{4B768D5D-3656-BA6E-2244-86DBBC968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9941" y="26098559"/>
            <a:ext cx="11996632" cy="7733778"/>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7">
            <a:extLst>
              <a:ext uri="{FF2B5EF4-FFF2-40B4-BE49-F238E27FC236}">
                <a16:creationId xmlns:a16="http://schemas.microsoft.com/office/drawing/2014/main" id="{74166690-0E1A-7BD0-4270-01CC0B5851CC}"/>
              </a:ext>
            </a:extLst>
          </p:cNvPr>
          <p:cNvSpPr txBox="1">
            <a:spLocks/>
          </p:cNvSpPr>
          <p:nvPr/>
        </p:nvSpPr>
        <p:spPr>
          <a:xfrm>
            <a:off x="12421180" y="25570544"/>
            <a:ext cx="11996632" cy="8709606"/>
          </a:xfrm>
          <a:prstGeom prst="rect">
            <a:avLst/>
          </a:prstGeom>
          <a:noFill/>
          <a:ln w="152400">
            <a:solidFill>
              <a:srgbClr val="FF9999"/>
            </a:solidFill>
          </a:ln>
        </p:spPr>
        <p:txBody>
          <a:bodyPr/>
          <a:lstStyle>
            <a:lvl1pPr marL="1918940" indent="-1918940" algn="l" defTabSz="2559821" rtl="0" eaLnBrk="1" fontAlgn="base" hangingPunct="1">
              <a:spcBef>
                <a:spcPct val="20000"/>
              </a:spcBef>
              <a:spcAft>
                <a:spcPct val="0"/>
              </a:spcAft>
              <a:buFont typeface="Arial" panose="020B0604020202020204" pitchFamily="34" charset="0"/>
              <a:buChar char="•"/>
              <a:defRPr sz="17968" kern="1200">
                <a:solidFill>
                  <a:schemeClr val="tx1"/>
                </a:solidFill>
                <a:latin typeface="+mn-lt"/>
                <a:ea typeface="ＭＳ Ｐゴシック" pitchFamily="-108" charset="-128"/>
                <a:cs typeface="ＭＳ Ｐゴシック" pitchFamily="-108" charset="-128"/>
              </a:defRPr>
            </a:lvl1pPr>
            <a:lvl2pPr marL="4160173" indent="-1600352" algn="l" defTabSz="2559821" rtl="0" eaLnBrk="1" fontAlgn="base" hangingPunct="1">
              <a:spcBef>
                <a:spcPct val="20000"/>
              </a:spcBef>
              <a:spcAft>
                <a:spcPct val="0"/>
              </a:spcAft>
              <a:buFont typeface="Arial" panose="020B0604020202020204" pitchFamily="34" charset="0"/>
              <a:buChar char="–"/>
              <a:defRPr sz="15636" kern="1200">
                <a:solidFill>
                  <a:schemeClr val="tx1"/>
                </a:solidFill>
                <a:latin typeface="+mn-lt"/>
                <a:ea typeface="ＭＳ Ｐゴシック" pitchFamily="-108" charset="-128"/>
                <a:cs typeface="+mn-cs"/>
              </a:defRPr>
            </a:lvl2pPr>
            <a:lvl3pPr marL="6401405" indent="-1279911" algn="l" defTabSz="2559821" rtl="0" eaLnBrk="1" fontAlgn="base" hangingPunct="1">
              <a:spcBef>
                <a:spcPct val="20000"/>
              </a:spcBef>
              <a:spcAft>
                <a:spcPct val="0"/>
              </a:spcAft>
              <a:buFont typeface="Arial" panose="020B0604020202020204" pitchFamily="34" charset="0"/>
              <a:buChar char="•"/>
              <a:defRPr sz="13418" kern="1200">
                <a:solidFill>
                  <a:schemeClr val="tx1"/>
                </a:solidFill>
                <a:latin typeface="+mn-lt"/>
                <a:ea typeface="ＭＳ Ｐゴシック" pitchFamily="-108" charset="-128"/>
                <a:cs typeface="+mn-cs"/>
              </a:defRPr>
            </a:lvl3pPr>
            <a:lvl4pPr marL="8961227" indent="-1279911" algn="l" defTabSz="2559821" rtl="0" eaLnBrk="1" fontAlgn="base" hangingPunct="1">
              <a:spcBef>
                <a:spcPct val="20000"/>
              </a:spcBef>
              <a:spcAft>
                <a:spcPct val="0"/>
              </a:spcAft>
              <a:buFont typeface="Arial" panose="020B0604020202020204" pitchFamily="34" charset="0"/>
              <a:buChar char="–"/>
              <a:defRPr sz="11200" kern="1200">
                <a:solidFill>
                  <a:schemeClr val="tx1"/>
                </a:solidFill>
                <a:latin typeface="+mn-lt"/>
                <a:ea typeface="ＭＳ Ｐゴシック" pitchFamily="-108" charset="-128"/>
                <a:cs typeface="+mn-cs"/>
              </a:defRPr>
            </a:lvl4pPr>
            <a:lvl5pPr marL="11521048" indent="-1279911" algn="l" defTabSz="2559821" rtl="0" eaLnBrk="1" fontAlgn="base" hangingPunct="1">
              <a:spcBef>
                <a:spcPct val="20000"/>
              </a:spcBef>
              <a:spcAft>
                <a:spcPct val="0"/>
              </a:spcAft>
              <a:buFont typeface="Arial" panose="020B0604020202020204" pitchFamily="34" charset="0"/>
              <a:buChar char="»"/>
              <a:defRPr sz="11200" kern="1200">
                <a:solidFill>
                  <a:schemeClr val="tx1"/>
                </a:solidFill>
                <a:latin typeface="+mn-lt"/>
                <a:ea typeface="ＭＳ Ｐゴシック" pitchFamily="-108" charset="-128"/>
                <a:cs typeface="+mn-cs"/>
              </a:defRPr>
            </a:lvl5pPr>
            <a:lvl6pPr marL="14083093" indent="-1280282" algn="l" defTabSz="2560562" rtl="0" eaLnBrk="1" latinLnBrk="0" hangingPunct="1">
              <a:spcBef>
                <a:spcPct val="20000"/>
              </a:spcBef>
              <a:buFont typeface="Arial"/>
              <a:buChar char="•"/>
              <a:defRPr sz="11200" kern="1200">
                <a:solidFill>
                  <a:schemeClr val="tx1"/>
                </a:solidFill>
                <a:latin typeface="+mn-lt"/>
                <a:ea typeface="+mn-ea"/>
                <a:cs typeface="+mn-cs"/>
              </a:defRPr>
            </a:lvl6pPr>
            <a:lvl7pPr marL="16643655" indent="-1280282" algn="l" defTabSz="2560562" rtl="0" eaLnBrk="1" latinLnBrk="0" hangingPunct="1">
              <a:spcBef>
                <a:spcPct val="20000"/>
              </a:spcBef>
              <a:buFont typeface="Arial"/>
              <a:buChar char="•"/>
              <a:defRPr sz="11200" kern="1200">
                <a:solidFill>
                  <a:schemeClr val="tx1"/>
                </a:solidFill>
                <a:latin typeface="+mn-lt"/>
                <a:ea typeface="+mn-ea"/>
                <a:cs typeface="+mn-cs"/>
              </a:defRPr>
            </a:lvl7pPr>
            <a:lvl8pPr marL="19204218" indent="-1280282" algn="l" defTabSz="2560562" rtl="0" eaLnBrk="1" latinLnBrk="0" hangingPunct="1">
              <a:spcBef>
                <a:spcPct val="20000"/>
              </a:spcBef>
              <a:buFont typeface="Arial"/>
              <a:buChar char="•"/>
              <a:defRPr sz="11200" kern="1200">
                <a:solidFill>
                  <a:schemeClr val="tx1"/>
                </a:solidFill>
                <a:latin typeface="+mn-lt"/>
                <a:ea typeface="+mn-ea"/>
                <a:cs typeface="+mn-cs"/>
              </a:defRPr>
            </a:lvl8pPr>
            <a:lvl9pPr marL="21764780" indent="-1280282" algn="l" defTabSz="2560562" rtl="0" eaLnBrk="1" latinLnBrk="0" hangingPunct="1">
              <a:spcBef>
                <a:spcPct val="20000"/>
              </a:spcBef>
              <a:buFont typeface="Arial"/>
              <a:buChar char="•"/>
              <a:defRPr sz="11200" kern="1200">
                <a:solidFill>
                  <a:schemeClr val="tx1"/>
                </a:solidFill>
                <a:latin typeface="+mn-lt"/>
                <a:ea typeface="+mn-ea"/>
                <a:cs typeface="+mn-cs"/>
              </a:defRPr>
            </a:lvl9pPr>
          </a:lstStyle>
          <a:p>
            <a:pPr marL="0" indent="0">
              <a:spcBef>
                <a:spcPts val="0"/>
              </a:spcBef>
              <a:spcAft>
                <a:spcPts val="0"/>
              </a:spcAft>
              <a:buFont typeface="Arial" panose="020B0604020202020204" pitchFamily="34" charset="0"/>
              <a:buNone/>
            </a:pPr>
            <a:endParaRPr lang="en-US" sz="3600" dirty="0">
              <a:solidFill>
                <a:srgbClr val="000000"/>
              </a:solidFill>
              <a:latin typeface="Times New Roman" panose="02020603050405020304" pitchFamily="18" charset="0"/>
            </a:endParaRPr>
          </a:p>
        </p:txBody>
      </p:sp>
      <p:sp>
        <p:nvSpPr>
          <p:cNvPr id="4" name="Title 3">
            <a:extLst>
              <a:ext uri="{FF2B5EF4-FFF2-40B4-BE49-F238E27FC236}">
                <a16:creationId xmlns:a16="http://schemas.microsoft.com/office/drawing/2014/main" id="{CB42A039-DA74-ED4D-B872-8FA3FD2181BD}"/>
              </a:ext>
            </a:extLst>
          </p:cNvPr>
          <p:cNvSpPr>
            <a:spLocks noGrp="1"/>
          </p:cNvSpPr>
          <p:nvPr>
            <p:ph type="title"/>
          </p:nvPr>
        </p:nvSpPr>
        <p:spPr>
          <a:xfrm>
            <a:off x="1012371" y="1165646"/>
            <a:ext cx="49127807" cy="2123658"/>
          </a:xfrm>
          <a:prstGeom prst="rect">
            <a:avLst/>
          </a:prstGeom>
        </p:spPr>
        <p:txBody>
          <a:bodyPr/>
          <a:lstStyle/>
          <a:p>
            <a:r>
              <a:rPr lang="en-US" sz="7500" b="1" dirty="0">
                <a:solidFill>
                  <a:srgbClr val="000000"/>
                </a:solidFill>
                <a:latin typeface="Times New Roman" panose="02020603050405020304" pitchFamily="18" charset="0"/>
                <a:cs typeface="Times New Roman" panose="02020603050405020304" pitchFamily="18" charset="0"/>
              </a:rPr>
              <a:t>Positive Functioning in African American Families: Maternal and Paternal Romantic Attachment </a:t>
            </a:r>
            <a:r>
              <a:rPr lang="en-US" sz="7500" b="1" dirty="0">
                <a:solidFill>
                  <a:srgbClr val="000000"/>
                </a:solidFill>
                <a:effectLst/>
                <a:latin typeface="Times New Roman" panose="02020603050405020304" pitchFamily="18" charset="0"/>
                <a:cs typeface="Times New Roman" panose="02020603050405020304" pitchFamily="18" charset="0"/>
              </a:rPr>
              <a:t>as Moderators of Associations between Local Educational Opportunity and Positive Interparental Conflict</a:t>
            </a:r>
            <a:br>
              <a:rPr lang="en-US" sz="7500" b="1" u="sng" dirty="0">
                <a:solidFill>
                  <a:srgbClr val="000000"/>
                </a:solidFill>
                <a:effectLst/>
                <a:latin typeface="Times New Roman" panose="02020603050405020304" pitchFamily="18" charset="0"/>
                <a:cs typeface="Times New Roman" panose="02020603050405020304" pitchFamily="18" charset="0"/>
              </a:rPr>
            </a:br>
            <a:endParaRPr lang="en-US" sz="7500" b="1" u="sng"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5A190C24-58CD-114A-923C-2E8118E33D0A}"/>
              </a:ext>
            </a:extLst>
          </p:cNvPr>
          <p:cNvSpPr>
            <a:spLocks noGrp="1"/>
          </p:cNvSpPr>
          <p:nvPr>
            <p:ph sz="quarter" idx="10"/>
          </p:nvPr>
        </p:nvSpPr>
        <p:spPr>
          <a:xfrm>
            <a:off x="1600201" y="7129842"/>
            <a:ext cx="10287000" cy="23032758"/>
          </a:xfrm>
          <a:solidFill>
            <a:srgbClr val="FEBE9A">
              <a:alpha val="49804"/>
            </a:srgbClr>
          </a:solidFill>
          <a:ln w="152400">
            <a:solidFill>
              <a:srgbClr val="FF9999"/>
            </a:solidFill>
          </a:ln>
        </p:spPr>
        <p:txBody>
          <a:bodyPr/>
          <a:lstStyle/>
          <a:p>
            <a:pPr marL="0" indent="0" algn="ctr" rtl="0">
              <a:spcBef>
                <a:spcPts val="0"/>
              </a:spcBef>
              <a:spcAft>
                <a:spcPts val="0"/>
              </a:spcAft>
              <a:buNone/>
            </a:pPr>
            <a:endParaRPr lang="en-US" sz="1050" b="0" i="0" u="none" strike="noStrike" dirty="0">
              <a:solidFill>
                <a:srgbClr val="000000"/>
              </a:solidFill>
              <a:effectLst/>
              <a:latin typeface="Times New Roman" panose="02020603050405020304" pitchFamily="18" charset="0"/>
            </a:endParaRPr>
          </a:p>
          <a:p>
            <a:pPr marL="0" indent="0" algn="ctr" rtl="0">
              <a:spcBef>
                <a:spcPts val="0"/>
              </a:spcBef>
              <a:spcAft>
                <a:spcPts val="0"/>
              </a:spcAft>
              <a:buNone/>
            </a:pPr>
            <a:r>
              <a:rPr lang="en-US" sz="3600" b="0" i="0" u="none" strike="noStrike" dirty="0">
                <a:solidFill>
                  <a:srgbClr val="000000"/>
                </a:solidFill>
                <a:effectLst/>
                <a:latin typeface="Times New Roman" panose="02020603050405020304" pitchFamily="18" charset="0"/>
              </a:rPr>
              <a:t>Examining the influence of romantic attachment as a moderator of local educational opportunity and its impact </a:t>
            </a:r>
            <a:r>
              <a:rPr lang="en-US" sz="3600" b="0" i="0" u="none" strike="noStrike">
                <a:solidFill>
                  <a:srgbClr val="000000"/>
                </a:solidFill>
                <a:effectLst/>
                <a:latin typeface="Times New Roman" panose="02020603050405020304" pitchFamily="18" charset="0"/>
              </a:rPr>
              <a:t>on positive interparental </a:t>
            </a:r>
            <a:r>
              <a:rPr lang="en-US" sz="3600" b="0" i="0" u="none" strike="noStrike" dirty="0">
                <a:solidFill>
                  <a:srgbClr val="000000"/>
                </a:solidFill>
                <a:effectLst/>
                <a:latin typeface="Times New Roman" panose="02020603050405020304" pitchFamily="18" charset="0"/>
              </a:rPr>
              <a:t>conflict within African American families yields insights into contextual influences on family dynamics. It allows for culturally tailored interventions, targeted strategies for promoting healthy relationships and addressing disparities through an equity lens. This research contributes to a more inclusive understanding of family dynamics.</a:t>
            </a:r>
          </a:p>
          <a:p>
            <a:pPr marL="0" indent="0" rtl="0">
              <a:spcBef>
                <a:spcPts val="0"/>
              </a:spcBef>
              <a:spcAft>
                <a:spcPts val="0"/>
              </a:spcAft>
              <a:buNone/>
            </a:pPr>
            <a:endParaRPr lang="en-US" sz="3600" dirty="0">
              <a:solidFill>
                <a:srgbClr val="000000"/>
              </a:solidFill>
              <a:latin typeface="Times New Roman" panose="02020603050405020304" pitchFamily="18" charset="0"/>
            </a:endParaRPr>
          </a:p>
          <a:p>
            <a:pPr marL="0" indent="0" rtl="0">
              <a:spcBef>
                <a:spcPts val="0"/>
              </a:spcBef>
              <a:spcAft>
                <a:spcPts val="0"/>
              </a:spcAft>
              <a:buNone/>
            </a:pPr>
            <a:endParaRPr lang="en-US" sz="3600" b="0" i="0" u="none" strike="noStrike" dirty="0">
              <a:solidFill>
                <a:srgbClr val="000000"/>
              </a:solidFill>
              <a:effectLst/>
              <a:latin typeface="Times New Roman" panose="02020603050405020304" pitchFamily="18" charset="0"/>
            </a:endParaRPr>
          </a:p>
          <a:p>
            <a:pPr marL="457200" indent="-457200">
              <a:spcBef>
                <a:spcPts val="0"/>
              </a:spcBef>
              <a:spcAft>
                <a:spcPts val="600"/>
              </a:spcAft>
              <a:buNone/>
            </a:pPr>
            <a:endParaRPr lang="en-US" sz="1800" b="1" i="1" u="none" strike="noStrike" dirty="0">
              <a:solidFill>
                <a:srgbClr val="000000"/>
              </a:solidFill>
              <a:effectLst/>
              <a:latin typeface="Times New Roman" panose="02020603050405020304" pitchFamily="18" charset="0"/>
            </a:endParaRPr>
          </a:p>
          <a:p>
            <a:pPr marL="457200" indent="-457200">
              <a:spcBef>
                <a:spcPts val="0"/>
              </a:spcBef>
              <a:spcAft>
                <a:spcPts val="1200"/>
              </a:spcAft>
              <a:buNone/>
            </a:pPr>
            <a:r>
              <a:rPr lang="en-US" sz="3600" b="1" i="1" u="none" strike="noStrike" dirty="0">
                <a:solidFill>
                  <a:srgbClr val="000000"/>
                </a:solidFill>
                <a:effectLst/>
                <a:latin typeface="Times New Roman" panose="02020603050405020304" pitchFamily="18" charset="0"/>
              </a:rPr>
              <a:t>- Local Neighborhood Educational Opportunities </a:t>
            </a:r>
            <a:r>
              <a:rPr lang="en-US" sz="3600" b="0" i="0" u="none" strike="noStrike" dirty="0">
                <a:solidFill>
                  <a:srgbClr val="000000"/>
                </a:solidFill>
                <a:effectLst/>
                <a:latin typeface="Times New Roman" panose="02020603050405020304" pitchFamily="18" charset="0"/>
              </a:rPr>
              <a:t>- encompasses the various educational options that are easily accessible and cater to the needs of the population. </a:t>
            </a:r>
          </a:p>
          <a:p>
            <a:pPr marL="457200" indent="-457200">
              <a:spcBef>
                <a:spcPts val="0"/>
              </a:spcBef>
              <a:spcAft>
                <a:spcPts val="1200"/>
              </a:spcAft>
              <a:buNone/>
            </a:pPr>
            <a:r>
              <a:rPr lang="en-US" sz="3600" b="1" i="1" u="none" strike="noStrike" dirty="0">
                <a:solidFill>
                  <a:srgbClr val="000000"/>
                </a:solidFill>
                <a:effectLst/>
                <a:latin typeface="Times New Roman" panose="02020603050405020304" pitchFamily="18" charset="0"/>
              </a:rPr>
              <a:t>- Moderation</a:t>
            </a:r>
            <a:r>
              <a:rPr lang="en-US" sz="3600" b="0" i="1" u="none" strike="noStrike" dirty="0">
                <a:solidFill>
                  <a:srgbClr val="000000"/>
                </a:solidFill>
                <a:effectLst/>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 investigates how the relationship between two variables varies depending on the presence of a third variable, known as a “moderator.” </a:t>
            </a:r>
          </a:p>
          <a:p>
            <a:pPr marL="457200" indent="-457200">
              <a:spcBef>
                <a:spcPts val="0"/>
              </a:spcBef>
              <a:spcAft>
                <a:spcPts val="600"/>
              </a:spcAft>
              <a:buNone/>
            </a:pPr>
            <a:r>
              <a:rPr lang="en-US" sz="3600" b="1" i="0" u="none" strike="noStrike" dirty="0">
                <a:solidFill>
                  <a:srgbClr val="000000"/>
                </a:solidFill>
                <a:effectLst/>
                <a:latin typeface="Times New Roman" panose="02020603050405020304" pitchFamily="18" charset="0"/>
              </a:rPr>
              <a:t>​​-</a:t>
            </a:r>
            <a:r>
              <a:rPr lang="en-US" sz="3600" b="1" i="1" u="none" strike="noStrike" dirty="0">
                <a:solidFill>
                  <a:srgbClr val="000000"/>
                </a:solidFill>
                <a:effectLst/>
                <a:latin typeface="Times New Roman" panose="02020603050405020304" pitchFamily="18" charset="0"/>
              </a:rPr>
              <a:t>Adult</a:t>
            </a:r>
            <a:r>
              <a:rPr lang="en-US" sz="3600" b="1" i="0" u="none" strike="noStrike" dirty="0">
                <a:solidFill>
                  <a:srgbClr val="000000"/>
                </a:solidFill>
                <a:effectLst/>
                <a:latin typeface="Times New Roman" panose="02020603050405020304" pitchFamily="18" charset="0"/>
              </a:rPr>
              <a:t> </a:t>
            </a:r>
            <a:r>
              <a:rPr lang="en-US" sz="3600" b="1" i="1" dirty="0">
                <a:solidFill>
                  <a:srgbClr val="000000"/>
                </a:solidFill>
                <a:latin typeface="Times New Roman" panose="02020603050405020304" pitchFamily="18" charset="0"/>
              </a:rPr>
              <a:t>Romantic </a:t>
            </a:r>
            <a:r>
              <a:rPr lang="en-US" sz="3600" b="1" i="1" u="none" strike="noStrike" dirty="0">
                <a:solidFill>
                  <a:srgbClr val="000000"/>
                </a:solidFill>
                <a:effectLst/>
                <a:latin typeface="Times New Roman" panose="02020603050405020304" pitchFamily="18" charset="0"/>
              </a:rPr>
              <a:t>Attachment</a:t>
            </a:r>
            <a:r>
              <a:rPr lang="en-US" sz="3600" b="1" i="0" u="none" strike="noStrike" dirty="0">
                <a:solidFill>
                  <a:srgbClr val="000000"/>
                </a:solidFill>
                <a:effectLst/>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 refers to patterns of emotional and relational behavior that adults exhibit in their close relationships, which shape how individuals form and maintain relationships throughout their lives. </a:t>
            </a:r>
            <a:endParaRPr lang="en-US" sz="3600" b="0" i="1" u="none" strike="noStrike" dirty="0">
              <a:solidFill>
                <a:srgbClr val="000000"/>
              </a:solidFill>
              <a:effectLst/>
              <a:latin typeface="Times New Roman" panose="02020603050405020304" pitchFamily="18" charset="0"/>
            </a:endParaRPr>
          </a:p>
          <a:p>
            <a:pPr marL="914400" lvl="2" indent="-228600">
              <a:spcBef>
                <a:spcPts val="0"/>
              </a:spcBef>
              <a:spcAft>
                <a:spcPts val="600"/>
              </a:spcAft>
            </a:pPr>
            <a:r>
              <a:rPr lang="en-US" sz="3600" b="1" i="1" u="none" strike="noStrike" dirty="0">
                <a:solidFill>
                  <a:srgbClr val="000000"/>
                </a:solidFill>
                <a:effectLst/>
                <a:latin typeface="Times New Roman" panose="02020603050405020304" pitchFamily="18" charset="0"/>
              </a:rPr>
              <a:t>Anxious attachment</a:t>
            </a:r>
            <a:r>
              <a:rPr lang="en-US" sz="3600" b="1" i="0" u="none" strike="noStrike" dirty="0">
                <a:solidFill>
                  <a:srgbClr val="000000"/>
                </a:solidFill>
                <a:effectLst/>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a </a:t>
            </a:r>
            <a:r>
              <a:rPr lang="en-US" sz="3600" dirty="0">
                <a:solidFill>
                  <a:srgbClr val="000000"/>
                </a:solidFill>
                <a:latin typeface="Times New Roman" panose="02020603050405020304" pitchFamily="18" charset="0"/>
              </a:rPr>
              <a:t>dimension</a:t>
            </a:r>
            <a:r>
              <a:rPr lang="en-US" sz="3600" b="0" i="0" u="none" strike="noStrike" dirty="0">
                <a:solidFill>
                  <a:srgbClr val="000000"/>
                </a:solidFill>
                <a:effectLst/>
                <a:latin typeface="Times New Roman" panose="02020603050405020304" pitchFamily="18" charset="0"/>
              </a:rPr>
              <a:t> of relationship insecurity that is denoted by the degree of worry of abandonment and or rejection. </a:t>
            </a:r>
          </a:p>
          <a:p>
            <a:pPr marL="914400" lvl="2" indent="-228600">
              <a:spcBef>
                <a:spcPts val="0"/>
              </a:spcBef>
              <a:spcAft>
                <a:spcPts val="1200"/>
              </a:spcAft>
            </a:pPr>
            <a:r>
              <a:rPr lang="en-US" sz="3600" b="1" i="1" u="none" strike="noStrike" dirty="0">
                <a:solidFill>
                  <a:srgbClr val="000000"/>
                </a:solidFill>
                <a:effectLst/>
                <a:latin typeface="Times New Roman" panose="02020603050405020304" pitchFamily="18" charset="0"/>
              </a:rPr>
              <a:t>Avoidant attachment</a:t>
            </a:r>
            <a:r>
              <a:rPr lang="en-US" sz="3600" b="1" i="0" u="none" strike="noStrike" dirty="0">
                <a:solidFill>
                  <a:srgbClr val="000000"/>
                </a:solidFill>
                <a:effectLst/>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another </a:t>
            </a:r>
            <a:r>
              <a:rPr lang="en-US" sz="3600" dirty="0">
                <a:solidFill>
                  <a:srgbClr val="000000"/>
                </a:solidFill>
                <a:latin typeface="Times New Roman" panose="02020603050405020304" pitchFamily="18" charset="0"/>
              </a:rPr>
              <a:t>dimension</a:t>
            </a:r>
            <a:r>
              <a:rPr lang="en-US" sz="3600" b="0" i="0" u="none" strike="noStrike" dirty="0">
                <a:solidFill>
                  <a:srgbClr val="000000"/>
                </a:solidFill>
                <a:effectLst/>
                <a:latin typeface="Times New Roman" panose="02020603050405020304" pitchFamily="18" charset="0"/>
              </a:rPr>
              <a:t> of relationship insecurity characterized by the degree to which the individual limits emotional closeness based on the belief that partners cannot be trusted to provide loving care, leading them to defensively avoid dependence and suppress their attachment needs.</a:t>
            </a:r>
          </a:p>
          <a:p>
            <a:pPr marL="392113" indent="-392113" rtl="0" fontAlgn="base">
              <a:spcBef>
                <a:spcPts val="0"/>
              </a:spcBef>
              <a:spcAft>
                <a:spcPts val="600"/>
              </a:spcAft>
              <a:buNone/>
            </a:pPr>
            <a:r>
              <a:rPr lang="en-US" sz="3600" b="1" i="1" u="none" strike="noStrike" dirty="0">
                <a:solidFill>
                  <a:srgbClr val="000000"/>
                </a:solidFill>
                <a:effectLst/>
                <a:latin typeface="Times New Roman" panose="02020603050405020304" pitchFamily="18" charset="0"/>
              </a:rPr>
              <a:t>- Interparental Conflict</a:t>
            </a:r>
            <a:r>
              <a:rPr lang="en-US" sz="3600" b="1" i="0" u="none" strike="noStrike" dirty="0">
                <a:solidFill>
                  <a:srgbClr val="000000"/>
                </a:solidFill>
                <a:effectLst/>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 denotes the occurrence of discord, disagreement, or confrontations between parental figures or caregivers within the familial or caregiving context.</a:t>
            </a:r>
          </a:p>
        </p:txBody>
      </p:sp>
      <p:pic>
        <p:nvPicPr>
          <p:cNvPr id="3" name="Picture 2">
            <a:extLst>
              <a:ext uri="{FF2B5EF4-FFF2-40B4-BE49-F238E27FC236}">
                <a16:creationId xmlns:a16="http://schemas.microsoft.com/office/drawing/2014/main" id="{38A3004A-A026-CFFC-E3F1-15717302D1CD}"/>
              </a:ext>
            </a:extLst>
          </p:cNvPr>
          <p:cNvPicPr>
            <a:picLocks noChangeAspect="1"/>
          </p:cNvPicPr>
          <p:nvPr/>
        </p:nvPicPr>
        <p:blipFill>
          <a:blip r:embed="rId3"/>
          <a:stretch>
            <a:fillRect/>
          </a:stretch>
        </p:blipFill>
        <p:spPr>
          <a:xfrm>
            <a:off x="11405610" y="34841382"/>
            <a:ext cx="5605189" cy="22716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2" name="TextBox 1">
            <a:extLst>
              <a:ext uri="{FF2B5EF4-FFF2-40B4-BE49-F238E27FC236}">
                <a16:creationId xmlns:a16="http://schemas.microsoft.com/office/drawing/2014/main" id="{1C4D6701-B107-157E-01E9-27A68BC43280}"/>
              </a:ext>
            </a:extLst>
          </p:cNvPr>
          <p:cNvSpPr txBox="1"/>
          <p:nvPr/>
        </p:nvSpPr>
        <p:spPr>
          <a:xfrm>
            <a:off x="1012371" y="3990194"/>
            <a:ext cx="49127807" cy="1846659"/>
          </a:xfrm>
          <a:prstGeom prst="rect">
            <a:avLst/>
          </a:prstGeom>
          <a:noFill/>
        </p:spPr>
        <p:txBody>
          <a:bodyPr wrap="square" rtlCol="0">
            <a:spAutoFit/>
          </a:bodyPr>
          <a:lstStyle/>
          <a:p>
            <a:pPr algn="ctr" rtl="0">
              <a:spcBef>
                <a:spcPts val="0"/>
              </a:spcBef>
              <a:spcAft>
                <a:spcPts val="0"/>
              </a:spcAft>
            </a:pPr>
            <a:r>
              <a:rPr lang="en-US" sz="6000" b="0" i="0" u="none" strike="noStrike" dirty="0">
                <a:solidFill>
                  <a:srgbClr val="000000"/>
                </a:solidFill>
                <a:effectLst/>
                <a:latin typeface="Times New Roman" panose="02020603050405020304" pitchFamily="18" charset="0"/>
              </a:rPr>
              <a:t>Aaliyah Dorsey, </a:t>
            </a:r>
            <a:r>
              <a:rPr lang="en-US" sz="6000" b="0" i="0" u="none" strike="noStrike" dirty="0" err="1">
                <a:solidFill>
                  <a:srgbClr val="000000"/>
                </a:solidFill>
                <a:effectLst/>
                <a:latin typeface="Times New Roman" panose="02020603050405020304" pitchFamily="18" charset="0"/>
              </a:rPr>
              <a:t>Emefa</a:t>
            </a:r>
            <a:r>
              <a:rPr lang="en-US" sz="6000" b="0" i="0" u="none" strike="noStrike" dirty="0">
                <a:solidFill>
                  <a:srgbClr val="000000"/>
                </a:solidFill>
                <a:effectLst/>
                <a:latin typeface="Times New Roman" panose="02020603050405020304" pitchFamily="18" charset="0"/>
              </a:rPr>
              <a:t> Amoah, B.S., Hannah Swerbenski, B.S., Melissa Sturge-Apple, Ph.D., &amp; Patrick Davies, Ph.D.</a:t>
            </a:r>
            <a:endParaRPr lang="en-US" sz="6000" b="0" dirty="0">
              <a:effectLst/>
            </a:endParaRPr>
          </a:p>
          <a:p>
            <a:pPr algn="ctr" rtl="0">
              <a:spcBef>
                <a:spcPts val="0"/>
              </a:spcBef>
              <a:spcAft>
                <a:spcPts val="0"/>
              </a:spcAft>
            </a:pPr>
            <a:r>
              <a:rPr lang="en-US" sz="5400" b="0" i="0" u="none" strike="noStrike" dirty="0">
                <a:solidFill>
                  <a:srgbClr val="000000"/>
                </a:solidFill>
                <a:effectLst/>
                <a:latin typeface="Times New Roman" panose="02020603050405020304" pitchFamily="18" charset="0"/>
              </a:rPr>
              <a:t>Department of Psychology, University of Rochester, Rochester, NY</a:t>
            </a:r>
            <a:endParaRPr lang="en-US" sz="5400" b="0" dirty="0">
              <a:effectLst/>
            </a:endParaRPr>
          </a:p>
        </p:txBody>
      </p:sp>
      <p:sp>
        <p:nvSpPr>
          <p:cNvPr id="12" name="Rectangle 9">
            <a:extLst>
              <a:ext uri="{FF2B5EF4-FFF2-40B4-BE49-F238E27FC236}">
                <a16:creationId xmlns:a16="http://schemas.microsoft.com/office/drawing/2014/main" id="{F9C3DC09-AF91-F05F-F2C3-E142269CD551}"/>
              </a:ext>
            </a:extLst>
          </p:cNvPr>
          <p:cNvSpPr>
            <a:spLocks noChangeArrowheads="1"/>
          </p:cNvSpPr>
          <p:nvPr/>
        </p:nvSpPr>
        <p:spPr bwMode="auto">
          <a:xfrm>
            <a:off x="12569911" y="7167064"/>
            <a:ext cx="11996633" cy="16650712"/>
          </a:xfrm>
          <a:prstGeom prst="rect">
            <a:avLst/>
          </a:prstGeom>
          <a:solidFill>
            <a:srgbClr val="FEBE9A">
              <a:alpha val="50196"/>
            </a:srgbClr>
          </a:solidFill>
          <a:ln w="152400">
            <a:solidFill>
              <a:srgbClr val="FF9999"/>
            </a:solidFill>
          </a:ln>
          <a:effectLst/>
        </p:spPr>
        <p:txBody>
          <a:bodyPr vert="horz" wrap="square" lIns="91440" tIns="0" rIns="91440" bIns="0" numCol="1" anchor="ctr" anchorCtr="0" compatLnSpc="1">
            <a:prstTxWarp prst="textNoShape">
              <a:avLst/>
            </a:prstTxWarp>
            <a:spAutoFit/>
          </a:bodyPr>
          <a:lstStyle>
            <a:lvl1pPr indent="457200"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ts val="2400"/>
              </a:spcAft>
              <a:buClrTx/>
              <a:buSzTx/>
              <a:buFontTx/>
              <a:buNone/>
              <a:tabLst/>
            </a:pPr>
            <a:r>
              <a:rPr kumimoji="0" lang="en-US" altLang="en-US" sz="4800" b="1" i="1" strike="noStrike" cap="none" normalizeH="0" baseline="0" dirty="0">
                <a:ln>
                  <a:noFill/>
                </a:ln>
                <a:solidFill>
                  <a:srgbClr val="000000"/>
                </a:solidFill>
                <a:effectLst/>
                <a:latin typeface="Times New Roman" panose="02020603050405020304" pitchFamily="18" charset="0"/>
              </a:rPr>
              <a:t>Participants: </a:t>
            </a:r>
            <a:endParaRPr kumimoji="0" lang="en-US" altLang="en-US" sz="4800" b="1" i="0" strike="noStrike" cap="none" normalizeH="0" baseline="0" dirty="0">
              <a:ln>
                <a:noFill/>
              </a:ln>
              <a:solidFill>
                <a:schemeClr val="tx1"/>
              </a:solidFill>
              <a:effectLst/>
            </a:endParaRPr>
          </a:p>
          <a:p>
            <a:pPr marL="457200" marR="0" lvl="0" indent="-457200" algn="l" defTabSz="914400" rtl="0" eaLnBrk="0" fontAlgn="base" latinLnBrk="0" hangingPunct="0">
              <a:lnSpc>
                <a:spcPct val="100000"/>
              </a:lnSpc>
              <a:spcBef>
                <a:spcPct val="0"/>
              </a:spcBef>
              <a:spcAft>
                <a:spcPts val="2400"/>
              </a:spcAft>
              <a:buClrTx/>
              <a:buSzTx/>
              <a:tabLst/>
            </a:pPr>
            <a:r>
              <a:rPr kumimoji="0" lang="en-US" altLang="en-US" sz="3600" b="0" i="0" u="none" strike="noStrike" cap="none" normalizeH="0" baseline="0" dirty="0">
                <a:ln>
                  <a:noFill/>
                </a:ln>
                <a:solidFill>
                  <a:srgbClr val="000000"/>
                </a:solidFill>
                <a:effectLst/>
                <a:latin typeface="Times New Roman" panose="02020603050405020304" pitchFamily="18" charset="0"/>
              </a:rPr>
              <a:t>-66 families (mothers, fathers, and their 3-year-old child) were recruited through school districts, online family forums, and flyers posted at local sites frequented by families. </a:t>
            </a:r>
            <a:endParaRPr kumimoji="0" lang="en-US" altLang="en-US" sz="500" b="0" i="0" u="none" strike="noStrike" cap="none" normalizeH="0" baseline="0" dirty="0">
              <a:ln>
                <a:noFill/>
              </a:ln>
              <a:solidFill>
                <a:srgbClr val="000000"/>
              </a:solidFill>
              <a:effectLst/>
              <a:latin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ts val="2400"/>
              </a:spcAft>
              <a:buClrTx/>
              <a:buSzTx/>
              <a:tabLst/>
            </a:pPr>
            <a:r>
              <a:rPr kumimoji="0" lang="en-US" altLang="en-US" sz="3600" b="0" i="0" u="none" strike="noStrike" cap="none" normalizeH="0" baseline="0" dirty="0">
                <a:ln>
                  <a:noFill/>
                </a:ln>
                <a:solidFill>
                  <a:srgbClr val="000000"/>
                </a:solidFill>
                <a:effectLst/>
                <a:latin typeface="Times New Roman" panose="02020603050405020304" pitchFamily="18" charset="0"/>
              </a:rPr>
              <a:t>-To be included in the present analyses, either mothers, fathers, or both self-identified as Black or African American </a:t>
            </a:r>
            <a:endParaRPr kumimoji="0" lang="en-US" altLang="en-US" sz="3600" b="0" i="0" u="none" strike="noStrike" cap="none" normalizeH="0" baseline="0" dirty="0">
              <a:ln>
                <a:noFill/>
              </a:ln>
              <a:solidFill>
                <a:schemeClr val="tx1"/>
              </a:solidFill>
              <a:effectLst/>
            </a:endParaRPr>
          </a:p>
          <a:p>
            <a:pPr marL="457200" marR="0" lvl="0" indent="-457200" algn="l" defTabSz="914400" rtl="0" eaLnBrk="0" fontAlgn="base" latinLnBrk="0" hangingPunct="0">
              <a:lnSpc>
                <a:spcPct val="100000"/>
              </a:lnSpc>
              <a:spcBef>
                <a:spcPct val="0"/>
              </a:spcBef>
              <a:spcAft>
                <a:spcPts val="2400"/>
              </a:spcAft>
              <a:buClrTx/>
              <a:buSzTx/>
              <a:buFontTx/>
              <a:buNone/>
              <a:tabLst/>
            </a:pPr>
            <a:r>
              <a:rPr kumimoji="0" lang="en-US" altLang="en-US" sz="4800" b="1" i="1" u="none" strike="noStrike" cap="none" normalizeH="0" baseline="0" dirty="0">
                <a:ln>
                  <a:noFill/>
                </a:ln>
                <a:solidFill>
                  <a:srgbClr val="000000"/>
                </a:solidFill>
                <a:effectLst/>
                <a:latin typeface="Times New Roman" panose="02020603050405020304" pitchFamily="18" charset="0"/>
              </a:rPr>
              <a:t>Measures:</a:t>
            </a:r>
            <a:endParaRPr kumimoji="0" lang="en-US" altLang="en-US" sz="4800" b="1" i="0" u="none" strike="noStrike" cap="none" normalizeH="0" baseline="0" dirty="0">
              <a:ln>
                <a:noFill/>
              </a:ln>
              <a:solidFill>
                <a:schemeClr val="tx1"/>
              </a:solidFill>
              <a:effectLst/>
            </a:endParaRPr>
          </a:p>
          <a:p>
            <a:pPr marL="457200" marR="0" lvl="0" indent="-457200" algn="l" defTabSz="914400" rtl="0" eaLnBrk="0" fontAlgn="base" latinLnBrk="0" hangingPunct="0">
              <a:lnSpc>
                <a:spcPct val="100000"/>
              </a:lnSpc>
              <a:spcBef>
                <a:spcPct val="0"/>
              </a:spcBef>
              <a:spcAft>
                <a:spcPts val="2400"/>
              </a:spcAft>
              <a:buClrTx/>
              <a:buSzTx/>
              <a:tabLst/>
            </a:pPr>
            <a:r>
              <a:rPr lang="en-US" altLang="en-US" sz="3600" i="1" dirty="0">
                <a:solidFill>
                  <a:srgbClr val="000000"/>
                </a:solidFill>
                <a:latin typeface="Times New Roman" panose="02020603050405020304" pitchFamily="18" charset="0"/>
              </a:rPr>
              <a:t>-</a:t>
            </a:r>
            <a:r>
              <a:rPr kumimoji="0" lang="en-US" altLang="en-US" sz="3600" b="0" i="1" u="none" strike="noStrike" cap="none" normalizeH="0" baseline="0" dirty="0">
                <a:ln>
                  <a:noFill/>
                </a:ln>
                <a:solidFill>
                  <a:srgbClr val="000000"/>
                </a:solidFill>
                <a:effectLst/>
                <a:latin typeface="Times New Roman" panose="02020603050405020304" pitchFamily="18" charset="0"/>
              </a:rPr>
              <a:t>Child Opportunity Index 2.0 (COI 2.0): </a:t>
            </a:r>
            <a:r>
              <a:rPr kumimoji="0" lang="en-US" altLang="en-US" sz="3600" b="0" i="0" u="none" strike="noStrike" cap="none" normalizeH="0" baseline="0" dirty="0">
                <a:ln>
                  <a:noFill/>
                </a:ln>
                <a:solidFill>
                  <a:srgbClr val="000000"/>
                </a:solidFill>
                <a:effectLst/>
                <a:latin typeface="Times New Roman" panose="02020603050405020304" pitchFamily="18" charset="0"/>
              </a:rPr>
              <a:t>Geocoding was used to link family addresses to nationally-normed census-tract level data from the COI 2.0, including the </a:t>
            </a:r>
            <a:r>
              <a:rPr kumimoji="0" lang="en-US" altLang="en-US" sz="3600" b="1" i="1" u="none" strike="noStrike" cap="none" normalizeH="0" baseline="0" dirty="0">
                <a:ln>
                  <a:noFill/>
                </a:ln>
                <a:solidFill>
                  <a:srgbClr val="000000"/>
                </a:solidFill>
                <a:effectLst/>
                <a:latin typeface="Times New Roman" panose="02020603050405020304" pitchFamily="18" charset="0"/>
              </a:rPr>
              <a:t>local educational opportunity </a:t>
            </a:r>
            <a:r>
              <a:rPr kumimoji="0" lang="en-US" altLang="en-US" sz="3600" b="0" i="0" u="none" strike="noStrike" cap="none" normalizeH="0" baseline="0" dirty="0">
                <a:ln>
                  <a:noFill/>
                </a:ln>
                <a:solidFill>
                  <a:srgbClr val="000000"/>
                </a:solidFill>
                <a:effectLst/>
                <a:latin typeface="Times New Roman" panose="02020603050405020304" pitchFamily="18" charset="0"/>
              </a:rPr>
              <a:t>for the year of 2015, which corresponds to approximately 1.5 years prior to W1. The composite local educational opportunity consists of 11 component indicators, such as high school graduation rate, school poverty, and preschool enrollment rates. </a:t>
            </a:r>
            <a:endParaRPr kumimoji="0" lang="en-US" altLang="en-US" sz="3200" b="0" i="0" u="none" strike="noStrike" cap="none" normalizeH="0" baseline="0" dirty="0">
              <a:ln>
                <a:noFill/>
              </a:ln>
              <a:solidFill>
                <a:srgbClr val="000000"/>
              </a:solidFill>
              <a:effectLst/>
              <a:latin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ts val="2400"/>
              </a:spcAft>
              <a:buClrTx/>
              <a:buSzTx/>
              <a:tabLst/>
            </a:pPr>
            <a:r>
              <a:rPr kumimoji="0" lang="en-US" altLang="en-US" sz="3600" b="0" i="1" u="none" strike="noStrike" cap="none" normalizeH="0" baseline="0" dirty="0">
                <a:ln>
                  <a:noFill/>
                </a:ln>
                <a:solidFill>
                  <a:srgbClr val="000000"/>
                </a:solidFill>
                <a:effectLst/>
                <a:latin typeface="Times New Roman" panose="02020603050405020304" pitchFamily="18" charset="0"/>
              </a:rPr>
              <a:t>-Experiences in Close Relationships-Revised (ECR-R; </a:t>
            </a:r>
            <a:r>
              <a:rPr kumimoji="0" lang="en-US" altLang="en-US" sz="3600" b="0" i="0" u="none" strike="noStrike" cap="none" normalizeH="0" baseline="0" dirty="0">
                <a:ln>
                  <a:noFill/>
                </a:ln>
                <a:solidFill>
                  <a:srgbClr val="000000"/>
                </a:solidFill>
                <a:effectLst/>
                <a:latin typeface="Times New Roman" panose="02020603050405020304" pitchFamily="18" charset="0"/>
              </a:rPr>
              <a:t>Fraley et al., 2000</a:t>
            </a:r>
            <a:r>
              <a:rPr kumimoji="0" lang="en-US" altLang="en-US" sz="3600" b="0" i="1" u="none" strike="noStrike" cap="none" normalizeH="0" baseline="0" dirty="0">
                <a:ln>
                  <a:noFill/>
                </a:ln>
                <a:solidFill>
                  <a:srgbClr val="000000"/>
                </a:solidFill>
                <a:effectLst/>
                <a:latin typeface="Times New Roman" panose="02020603050405020304" pitchFamily="18" charset="0"/>
              </a:rPr>
              <a:t>): </a:t>
            </a:r>
            <a:r>
              <a:rPr kumimoji="0" lang="en-US" altLang="en-US" sz="3600" b="0" i="0" u="none" strike="noStrike" cap="none" normalizeH="0" baseline="0" dirty="0">
                <a:ln>
                  <a:noFill/>
                </a:ln>
                <a:solidFill>
                  <a:srgbClr val="000000"/>
                </a:solidFill>
                <a:effectLst/>
                <a:latin typeface="Times New Roman" panose="02020603050405020304" pitchFamily="18" charset="0"/>
              </a:rPr>
              <a:t>Mothers and fathers self-reported their </a:t>
            </a:r>
            <a:r>
              <a:rPr kumimoji="0" lang="en-US" altLang="en-US" sz="3600" b="1" i="1" u="none" strike="noStrike" cap="none" normalizeH="0" baseline="0" dirty="0">
                <a:ln>
                  <a:noFill/>
                </a:ln>
                <a:solidFill>
                  <a:srgbClr val="000000"/>
                </a:solidFill>
                <a:effectLst/>
                <a:latin typeface="Times New Roman" panose="02020603050405020304" pitchFamily="18" charset="0"/>
              </a:rPr>
              <a:t>attachment anxiety </a:t>
            </a:r>
            <a:r>
              <a:rPr kumimoji="0" lang="en-US" altLang="en-US" sz="3600" b="0" i="0" u="none" strike="noStrike" cap="none" normalizeH="0" baseline="0" dirty="0">
                <a:ln>
                  <a:noFill/>
                </a:ln>
                <a:solidFill>
                  <a:srgbClr val="000000"/>
                </a:solidFill>
                <a:effectLst/>
                <a:latin typeface="Times New Roman" panose="02020603050405020304" pitchFamily="18" charset="0"/>
              </a:rPr>
              <a:t>and </a:t>
            </a:r>
            <a:r>
              <a:rPr kumimoji="0" lang="en-US" altLang="en-US" sz="3600" b="1" i="1" u="none" strike="noStrike" cap="none" normalizeH="0" baseline="0" dirty="0">
                <a:ln>
                  <a:noFill/>
                </a:ln>
                <a:solidFill>
                  <a:srgbClr val="000000"/>
                </a:solidFill>
                <a:effectLst/>
                <a:latin typeface="Times New Roman" panose="02020603050405020304" pitchFamily="18" charset="0"/>
              </a:rPr>
              <a:t>avoidance </a:t>
            </a:r>
            <a:r>
              <a:rPr kumimoji="0" lang="en-US" altLang="en-US" sz="3600" u="none" strike="noStrike" cap="none" normalizeH="0" baseline="0" dirty="0">
                <a:ln>
                  <a:noFill/>
                </a:ln>
                <a:solidFill>
                  <a:srgbClr val="000000"/>
                </a:solidFill>
                <a:effectLst/>
                <a:latin typeface="Times New Roman" panose="02020603050405020304" pitchFamily="18" charset="0"/>
              </a:rPr>
              <a:t>at W1</a:t>
            </a:r>
            <a:r>
              <a:rPr kumimoji="0" lang="en-US" altLang="en-US" sz="3600" b="1" i="0" u="none" strike="noStrike" cap="none" normalizeH="0" baseline="0" dirty="0">
                <a:ln>
                  <a:noFill/>
                </a:ln>
                <a:solidFill>
                  <a:srgbClr val="000000"/>
                </a:solidFill>
                <a:effectLst/>
                <a:latin typeface="Times New Roman" panose="02020603050405020304" pitchFamily="18" charset="0"/>
              </a:rPr>
              <a:t>. </a:t>
            </a:r>
            <a:endParaRPr kumimoji="0" lang="en-US" altLang="en-US" sz="3600" b="0" i="0" u="none" strike="noStrike" cap="none" normalizeH="0" baseline="0" dirty="0">
              <a:ln>
                <a:noFill/>
              </a:ln>
              <a:solidFill>
                <a:srgbClr val="000000"/>
              </a:solidFill>
              <a:effectLst/>
              <a:latin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ts val="2400"/>
              </a:spcAft>
              <a:buClrTx/>
              <a:buSzTx/>
              <a:tabLst/>
            </a:pPr>
            <a:r>
              <a:rPr kumimoji="0" lang="en-US" altLang="en-US" sz="3600" b="0" i="1" u="none" strike="noStrike" cap="none" normalizeH="0" baseline="0" dirty="0">
                <a:ln>
                  <a:noFill/>
                </a:ln>
                <a:solidFill>
                  <a:srgbClr val="000000"/>
                </a:solidFill>
                <a:effectLst/>
                <a:latin typeface="Times New Roman" panose="02020603050405020304" pitchFamily="18" charset="0"/>
              </a:rPr>
              <a:t>-Interparental Problem-Solving Task (IPST):</a:t>
            </a:r>
            <a:r>
              <a:rPr kumimoji="0" lang="en-US" altLang="en-US" sz="3600" b="0" i="0" u="none" strike="noStrike" cap="none" normalizeH="0" baseline="0" dirty="0">
                <a:ln>
                  <a:noFill/>
                </a:ln>
                <a:solidFill>
                  <a:srgbClr val="000000"/>
                </a:solidFill>
                <a:effectLst/>
                <a:latin typeface="Times New Roman" panose="02020603050405020304" pitchFamily="18" charset="0"/>
              </a:rPr>
              <a:t> W1 </a:t>
            </a:r>
            <a:r>
              <a:rPr kumimoji="0" lang="en-US" altLang="en-US" sz="3600" b="1" i="1" u="none" strike="noStrike" cap="none" normalizeH="0" baseline="0" dirty="0">
                <a:ln>
                  <a:noFill/>
                </a:ln>
                <a:solidFill>
                  <a:srgbClr val="000000"/>
                </a:solidFill>
                <a:effectLst/>
                <a:latin typeface="Times New Roman" panose="02020603050405020304" pitchFamily="18" charset="0"/>
              </a:rPr>
              <a:t>problem-solving communication</a:t>
            </a:r>
            <a:r>
              <a:rPr kumimoji="0" lang="en-US" altLang="en-US" sz="3600" b="1" i="0" u="none" strike="noStrike" cap="none" normalizeH="0" baseline="0" dirty="0">
                <a:ln>
                  <a:noFill/>
                </a:ln>
                <a:solidFill>
                  <a:srgbClr val="000000"/>
                </a:solidFill>
                <a:effectLst/>
                <a:latin typeface="Times New Roman" panose="02020603050405020304" pitchFamily="18" charset="0"/>
              </a:rPr>
              <a:t> </a:t>
            </a:r>
            <a:r>
              <a:rPr kumimoji="0" lang="en-US" altLang="en-US" sz="3600" b="0" i="0" u="none" strike="noStrike" cap="none" normalizeH="0" baseline="0" dirty="0">
                <a:ln>
                  <a:noFill/>
                </a:ln>
                <a:solidFill>
                  <a:srgbClr val="000000"/>
                </a:solidFill>
                <a:effectLst/>
                <a:latin typeface="Times New Roman" panose="02020603050405020304" pitchFamily="18" charset="0"/>
              </a:rPr>
              <a:t>and </a:t>
            </a:r>
            <a:r>
              <a:rPr kumimoji="0" lang="en-US" altLang="en-US" sz="3600" b="1" i="1" u="none" strike="noStrike" cap="none" normalizeH="0" baseline="0" dirty="0">
                <a:ln>
                  <a:noFill/>
                </a:ln>
                <a:solidFill>
                  <a:srgbClr val="000000"/>
                </a:solidFill>
                <a:effectLst/>
                <a:latin typeface="Times New Roman" panose="02020603050405020304" pitchFamily="18" charset="0"/>
              </a:rPr>
              <a:t>supportive conflict behaviors</a:t>
            </a:r>
            <a:r>
              <a:rPr kumimoji="0" lang="en-US" altLang="en-US" sz="3600" b="0" i="0" u="none" strike="noStrike" cap="none" normalizeH="0" baseline="0" dirty="0">
                <a:ln>
                  <a:noFill/>
                </a:ln>
                <a:solidFill>
                  <a:srgbClr val="000000"/>
                </a:solidFill>
                <a:effectLst/>
                <a:latin typeface="Times New Roman" panose="02020603050405020304" pitchFamily="18" charset="0"/>
              </a:rPr>
              <a:t> for mothers and fathers were observationally coded during the IPST, which asks parents to resolve two issues in their relationship through a verbal discussion.  Codes were drawn from the </a:t>
            </a:r>
            <a:r>
              <a:rPr kumimoji="0" lang="en-US" altLang="en-US" sz="3600" b="0" i="1" u="none" strike="noStrike" cap="none" normalizeH="0" baseline="0" dirty="0">
                <a:ln>
                  <a:noFill/>
                </a:ln>
                <a:solidFill>
                  <a:srgbClr val="000000"/>
                </a:solidFill>
                <a:effectLst/>
                <a:latin typeface="Times New Roman" panose="02020603050405020304" pitchFamily="18" charset="0"/>
              </a:rPr>
              <a:t>System for Coding Interactions in Dyads (SCID; </a:t>
            </a:r>
            <a:r>
              <a:rPr kumimoji="0" lang="en-US" altLang="en-US" sz="3600" b="0" i="0" u="none" strike="noStrike" cap="none" normalizeH="0" baseline="0" dirty="0">
                <a:ln>
                  <a:noFill/>
                </a:ln>
                <a:solidFill>
                  <a:srgbClr val="000000"/>
                </a:solidFill>
                <a:effectLst/>
                <a:latin typeface="Times New Roman" panose="02020603050405020304" pitchFamily="18" charset="0"/>
              </a:rPr>
              <a:t>Malik &amp; Lindahl, 2004; </a:t>
            </a:r>
            <a:r>
              <a:rPr kumimoji="0" lang="en-US" altLang="en-US" sz="3600" b="0" i="1" u="none" strike="noStrike" cap="none" normalizeH="0" baseline="0" dirty="0">
                <a:ln>
                  <a:noFill/>
                </a:ln>
                <a:solidFill>
                  <a:srgbClr val="000000"/>
                </a:solidFill>
                <a:effectLst/>
                <a:latin typeface="Times New Roman" panose="02020603050405020304" pitchFamily="18" charset="0"/>
              </a:rPr>
              <a:t>ICC</a:t>
            </a:r>
            <a:r>
              <a:rPr kumimoji="0" lang="en-US" altLang="en-US" sz="3600" b="0" i="0" u="none" strike="noStrike" cap="none" normalizeH="0" baseline="0" dirty="0">
                <a:ln>
                  <a:noFill/>
                </a:ln>
                <a:solidFill>
                  <a:srgbClr val="000000"/>
                </a:solidFill>
                <a:effectLst/>
                <a:latin typeface="Times New Roman" panose="02020603050405020304" pitchFamily="18" charset="0"/>
              </a:rPr>
              <a:t>s = 652-.779).  </a:t>
            </a:r>
          </a:p>
          <a:p>
            <a:pPr marL="457200" marR="0" lvl="0" indent="-457200" algn="l" defTabSz="914400" rtl="0" eaLnBrk="0" fontAlgn="base" latinLnBrk="0" hangingPunct="0">
              <a:lnSpc>
                <a:spcPct val="100000"/>
              </a:lnSpc>
              <a:spcBef>
                <a:spcPct val="0"/>
              </a:spcBef>
              <a:spcAft>
                <a:spcPts val="60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D874C288-27B5-70BC-6CC3-2203B7789920}"/>
              </a:ext>
            </a:extLst>
          </p:cNvPr>
          <p:cNvSpPr txBox="1"/>
          <p:nvPr/>
        </p:nvSpPr>
        <p:spPr>
          <a:xfrm>
            <a:off x="25105419" y="16228173"/>
            <a:ext cx="12453900" cy="3662541"/>
          </a:xfrm>
          <a:prstGeom prst="rect">
            <a:avLst/>
          </a:prstGeom>
          <a:noFill/>
        </p:spPr>
        <p:txBody>
          <a:bodyPr wrap="square" rtlCol="0">
            <a:spAutoFit/>
          </a:bodyPr>
          <a:lstStyle/>
          <a:p>
            <a:pPr rtl="0">
              <a:spcBef>
                <a:spcPts val="1200"/>
              </a:spcBef>
              <a:spcAft>
                <a:spcPts val="0"/>
              </a:spcAft>
            </a:pPr>
            <a:r>
              <a:rPr lang="en-US" sz="2800" b="1" i="1" u="sng" strike="noStrike" dirty="0">
                <a:solidFill>
                  <a:srgbClr val="000000"/>
                </a:solidFill>
                <a:effectLst/>
                <a:latin typeface="+mn-lt"/>
              </a:rPr>
              <a:t>Paternal Anxious Attachment</a:t>
            </a:r>
            <a:r>
              <a:rPr lang="en-US" sz="2800" b="0" i="1" u="none" strike="noStrike" dirty="0">
                <a:solidFill>
                  <a:srgbClr val="000000"/>
                </a:solidFill>
                <a:effectLst/>
                <a:latin typeface="+mn-lt"/>
              </a:rPr>
              <a:t>: Main effects. </a:t>
            </a:r>
            <a:r>
              <a:rPr lang="en-US" sz="2800" b="0" u="none" strike="noStrike" dirty="0">
                <a:solidFill>
                  <a:srgbClr val="000000"/>
                </a:solidFill>
                <a:effectLst/>
                <a:latin typeface="+mn-lt"/>
              </a:rPr>
              <a:t>Higher paternal anxious attachment was associated with less positive conflict behaviors </a:t>
            </a:r>
            <a:r>
              <a:rPr lang="en-US" sz="2800" b="0" i="1" u="none" strike="noStrike" dirty="0">
                <a:solidFill>
                  <a:srgbClr val="000000"/>
                </a:solidFill>
                <a:effectLst/>
                <a:latin typeface="+mn-lt"/>
              </a:rPr>
              <a:t>(</a:t>
            </a:r>
            <a:r>
              <a:rPr lang="en-US" sz="2800" b="0" i="1" u="none" strike="noStrike" dirty="0" err="1">
                <a:solidFill>
                  <a:srgbClr val="000000"/>
                </a:solidFill>
                <a:effectLst/>
                <a:latin typeface="+mn-lt"/>
              </a:rPr>
              <a:t>p</a:t>
            </a:r>
            <a:r>
              <a:rPr lang="en-US" sz="2800" b="0" u="none" strike="noStrike" dirty="0" err="1">
                <a:solidFill>
                  <a:srgbClr val="000000"/>
                </a:solidFill>
                <a:effectLst/>
                <a:latin typeface="+mn-lt"/>
              </a:rPr>
              <a:t>s</a:t>
            </a:r>
            <a:r>
              <a:rPr lang="en-US" sz="2800" b="0" u="none" strike="noStrike" dirty="0">
                <a:solidFill>
                  <a:srgbClr val="000000"/>
                </a:solidFill>
                <a:effectLst/>
                <a:latin typeface="+mn-lt"/>
              </a:rPr>
              <a:t> = .001-.005)</a:t>
            </a:r>
            <a:r>
              <a:rPr lang="en-US" sz="2800" b="0" i="1" u="none" strike="noStrike" dirty="0">
                <a:solidFill>
                  <a:srgbClr val="000000"/>
                </a:solidFill>
                <a:effectLst/>
                <a:latin typeface="+mn-lt"/>
              </a:rPr>
              <a:t>,</a:t>
            </a:r>
            <a:r>
              <a:rPr lang="en-US" sz="2800" b="0" u="none" strike="noStrike" dirty="0">
                <a:solidFill>
                  <a:srgbClr val="000000"/>
                </a:solidFill>
                <a:effectLst/>
                <a:latin typeface="+mn-lt"/>
              </a:rPr>
              <a:t> with the exception of paternal problem-solving communication (</a:t>
            </a:r>
            <a:r>
              <a:rPr lang="en-US" sz="2800" i="1" dirty="0">
                <a:solidFill>
                  <a:srgbClr val="000000"/>
                </a:solidFill>
                <a:latin typeface="+mn-lt"/>
              </a:rPr>
              <a:t>p </a:t>
            </a:r>
            <a:r>
              <a:rPr lang="en-US" sz="2800" dirty="0">
                <a:solidFill>
                  <a:srgbClr val="000000"/>
                </a:solidFill>
                <a:latin typeface="+mn-lt"/>
              </a:rPr>
              <a:t>= .083). Local educational opportunity was not significantly associated with either mothers or fathers positive conflict behavior (</a:t>
            </a:r>
            <a:r>
              <a:rPr lang="en-US" sz="2800" i="1" dirty="0" err="1">
                <a:solidFill>
                  <a:srgbClr val="000000"/>
                </a:solidFill>
                <a:latin typeface="+mn-lt"/>
              </a:rPr>
              <a:t>p</a:t>
            </a:r>
            <a:r>
              <a:rPr lang="en-US" sz="2800" dirty="0" err="1">
                <a:solidFill>
                  <a:srgbClr val="000000"/>
                </a:solidFill>
                <a:latin typeface="+mn-lt"/>
              </a:rPr>
              <a:t>s</a:t>
            </a:r>
            <a:r>
              <a:rPr lang="en-US" sz="2800" dirty="0">
                <a:solidFill>
                  <a:srgbClr val="000000"/>
                </a:solidFill>
                <a:latin typeface="+mn-lt"/>
              </a:rPr>
              <a:t> &gt; .131). </a:t>
            </a:r>
            <a:r>
              <a:rPr lang="en-US" sz="2800" i="1" dirty="0">
                <a:solidFill>
                  <a:srgbClr val="000000"/>
                </a:solidFill>
                <a:latin typeface="+mn-lt"/>
              </a:rPr>
              <a:t>Moderation.</a:t>
            </a:r>
            <a:r>
              <a:rPr lang="en-US" sz="2800" dirty="0">
                <a:solidFill>
                  <a:srgbClr val="000000"/>
                </a:solidFill>
                <a:latin typeface="+mn-lt"/>
              </a:rPr>
              <a:t> </a:t>
            </a:r>
            <a:r>
              <a:rPr lang="en-US" sz="2800" b="0" u="none" strike="noStrike" dirty="0">
                <a:solidFill>
                  <a:srgbClr val="000000"/>
                </a:solidFill>
                <a:effectLst/>
                <a:latin typeface="+mn-lt"/>
              </a:rPr>
              <a:t>Paternal</a:t>
            </a:r>
            <a:r>
              <a:rPr lang="en-US" sz="2800" b="0" i="0" u="none" strike="noStrike" dirty="0">
                <a:solidFill>
                  <a:srgbClr val="000000"/>
                </a:solidFill>
                <a:effectLst/>
                <a:latin typeface="+mn-lt"/>
              </a:rPr>
              <a:t> anxious attachment scores significantly moderated the association between educational opportunity and </a:t>
            </a:r>
            <a:r>
              <a:rPr lang="en-US" sz="2800" b="1" i="0" u="none" strike="noStrike" dirty="0">
                <a:solidFill>
                  <a:srgbClr val="000000"/>
                </a:solidFill>
                <a:effectLst/>
                <a:latin typeface="+mn-lt"/>
              </a:rPr>
              <a:t>paternal supportive communication </a:t>
            </a:r>
            <a:r>
              <a:rPr lang="en-US" sz="2800" b="0" i="0" u="none" strike="noStrike" dirty="0">
                <a:solidFill>
                  <a:srgbClr val="000000"/>
                </a:solidFill>
                <a:effectLst/>
                <a:latin typeface="+mn-lt"/>
              </a:rPr>
              <a:t>(</a:t>
            </a:r>
            <a:r>
              <a:rPr lang="el-GR" sz="2800" b="0" i="0" u="none" strike="noStrike" dirty="0">
                <a:solidFill>
                  <a:srgbClr val="000000"/>
                </a:solidFill>
                <a:effectLst/>
                <a:latin typeface="+mn-lt"/>
              </a:rPr>
              <a:t>β = -.384, </a:t>
            </a:r>
            <a:r>
              <a:rPr lang="en-US" sz="2800" b="0" i="0" u="none" strike="noStrike" dirty="0">
                <a:solidFill>
                  <a:srgbClr val="000000"/>
                </a:solidFill>
                <a:effectLst/>
                <a:latin typeface="+mn-lt"/>
              </a:rPr>
              <a:t>p = .020). </a:t>
            </a:r>
            <a:br>
              <a:rPr lang="en-US" sz="3600" dirty="0">
                <a:latin typeface="+mn-lt"/>
              </a:rPr>
            </a:br>
            <a:endParaRPr lang="en-US" sz="3600" dirty="0">
              <a:latin typeface="+mn-lt"/>
            </a:endParaRPr>
          </a:p>
        </p:txBody>
      </p:sp>
      <p:sp>
        <p:nvSpPr>
          <p:cNvPr id="18" name="TextBox 17">
            <a:extLst>
              <a:ext uri="{FF2B5EF4-FFF2-40B4-BE49-F238E27FC236}">
                <a16:creationId xmlns:a16="http://schemas.microsoft.com/office/drawing/2014/main" id="{C5746933-C1E0-2F1C-BF97-A1839AF1D8A8}"/>
              </a:ext>
            </a:extLst>
          </p:cNvPr>
          <p:cNvSpPr txBox="1"/>
          <p:nvPr/>
        </p:nvSpPr>
        <p:spPr>
          <a:xfrm>
            <a:off x="25141532" y="7298840"/>
            <a:ext cx="12443180" cy="2677656"/>
          </a:xfrm>
          <a:prstGeom prst="rect">
            <a:avLst/>
          </a:prstGeom>
          <a:noFill/>
        </p:spPr>
        <p:txBody>
          <a:bodyPr wrap="square" rtlCol="0">
            <a:spAutoFit/>
          </a:bodyPr>
          <a:lstStyle/>
          <a:p>
            <a:pPr rtl="0">
              <a:spcBef>
                <a:spcPts val="0"/>
              </a:spcBef>
              <a:spcAft>
                <a:spcPts val="0"/>
              </a:spcAft>
            </a:pPr>
            <a:r>
              <a:rPr lang="en-US" sz="2800" b="1" i="1" u="sng" strike="noStrike" dirty="0">
                <a:solidFill>
                  <a:srgbClr val="000000"/>
                </a:solidFill>
                <a:effectLst/>
                <a:latin typeface="Times New Roman" panose="02020603050405020304" pitchFamily="18" charset="0"/>
                <a:cs typeface="Times New Roman" panose="02020603050405020304" pitchFamily="18" charset="0"/>
              </a:rPr>
              <a:t>Maternal Avoidant Attachment</a:t>
            </a:r>
            <a:r>
              <a:rPr lang="en-US" sz="2800" b="1" i="1" u="none" strike="noStrike" dirty="0">
                <a:solidFill>
                  <a:srgbClr val="000000"/>
                </a:solidFill>
                <a:effectLst/>
                <a:latin typeface="Times New Roman" panose="02020603050405020304" pitchFamily="18" charset="0"/>
                <a:cs typeface="Times New Roman" panose="02020603050405020304" pitchFamily="18" charset="0"/>
              </a:rPr>
              <a:t>:</a:t>
            </a:r>
            <a:r>
              <a:rPr lang="en-US" sz="2800" b="1" i="0" u="none" strike="noStrike" dirty="0">
                <a:solidFill>
                  <a:srgbClr val="000000"/>
                </a:solidFill>
                <a:effectLst/>
                <a:latin typeface="Times New Roman" panose="02020603050405020304" pitchFamily="18" charset="0"/>
                <a:cs typeface="Times New Roman" panose="02020603050405020304" pitchFamily="18" charset="0"/>
              </a:rPr>
              <a:t> </a:t>
            </a:r>
            <a:r>
              <a:rPr lang="en-US" sz="2800" b="0" i="1" u="none" strike="noStrike" dirty="0">
                <a:solidFill>
                  <a:srgbClr val="000000"/>
                </a:solidFill>
                <a:effectLst/>
                <a:latin typeface="Times New Roman" panose="02020603050405020304" pitchFamily="18" charset="0"/>
                <a:cs typeface="Times New Roman" panose="02020603050405020304" pitchFamily="18" charset="0"/>
              </a:rPr>
              <a:t>Main effects. </a:t>
            </a:r>
            <a:r>
              <a:rPr lang="en-US" sz="2800" b="0" u="none" strike="noStrike" dirty="0">
                <a:solidFill>
                  <a:srgbClr val="000000"/>
                </a:solidFill>
                <a:effectLst/>
                <a:latin typeface="Times New Roman" panose="02020603050405020304" pitchFamily="18" charset="0"/>
                <a:cs typeface="Times New Roman" panose="02020603050405020304" pitchFamily="18" charset="0"/>
              </a:rPr>
              <a:t>Higher maternal avoidant attachment was associated with less positive conflict behaviors (</a:t>
            </a:r>
            <a:r>
              <a:rPr lang="en-US" sz="2800" b="0" i="1" u="none" strike="noStrike" dirty="0" err="1">
                <a:solidFill>
                  <a:srgbClr val="000000"/>
                </a:solidFill>
                <a:effectLst/>
                <a:latin typeface="Times New Roman" panose="02020603050405020304" pitchFamily="18" charset="0"/>
                <a:cs typeface="Times New Roman" panose="02020603050405020304" pitchFamily="18" charset="0"/>
              </a:rPr>
              <a:t>ps</a:t>
            </a:r>
            <a:r>
              <a:rPr lang="en-US" sz="2800" b="0" i="1" u="none" strike="noStrike" dirty="0">
                <a:solidFill>
                  <a:srgbClr val="000000"/>
                </a:solidFill>
                <a:effectLst/>
                <a:latin typeface="Times New Roman" panose="02020603050405020304" pitchFamily="18" charset="0"/>
                <a:cs typeface="Times New Roman" panose="02020603050405020304" pitchFamily="18" charset="0"/>
              </a:rPr>
              <a:t> </a:t>
            </a:r>
            <a:r>
              <a:rPr lang="en-US" sz="2800" b="0" u="none" strike="noStrike" dirty="0">
                <a:solidFill>
                  <a:srgbClr val="000000"/>
                </a:solidFill>
                <a:effectLst/>
                <a:latin typeface="Times New Roman" panose="02020603050405020304" pitchFamily="18" charset="0"/>
                <a:cs typeface="Times New Roman" panose="02020603050405020304" pitchFamily="18" charset="0"/>
              </a:rPr>
              <a:t>= .001-.007), whereas educational opportunity was associated with increased supportive conflict behaviors (</a:t>
            </a:r>
            <a:r>
              <a:rPr lang="en-US" sz="2800" b="0" i="1" u="none" strike="noStrike" dirty="0" err="1">
                <a:solidFill>
                  <a:srgbClr val="000000"/>
                </a:solidFill>
                <a:effectLst/>
                <a:latin typeface="Times New Roman" panose="02020603050405020304" pitchFamily="18" charset="0"/>
                <a:cs typeface="Times New Roman" panose="02020603050405020304" pitchFamily="18" charset="0"/>
              </a:rPr>
              <a:t>p</a:t>
            </a:r>
            <a:r>
              <a:rPr lang="en-US" sz="2800" b="0" u="none" strike="noStrike" dirty="0" err="1">
                <a:solidFill>
                  <a:srgbClr val="000000"/>
                </a:solidFill>
                <a:effectLst/>
                <a:latin typeface="Times New Roman" panose="02020603050405020304" pitchFamily="18" charset="0"/>
                <a:cs typeface="Times New Roman" panose="02020603050405020304" pitchFamily="18" charset="0"/>
              </a:rPr>
              <a:t>s</a:t>
            </a:r>
            <a:r>
              <a:rPr lang="en-US" sz="2800" b="0" u="none" strike="noStrike" dirty="0">
                <a:solidFill>
                  <a:srgbClr val="000000"/>
                </a:solidFill>
                <a:effectLst/>
                <a:latin typeface="Times New Roman" panose="02020603050405020304" pitchFamily="18" charset="0"/>
                <a:cs typeface="Times New Roman" panose="02020603050405020304" pitchFamily="18" charset="0"/>
              </a:rPr>
              <a:t> = .001-.057).   </a:t>
            </a:r>
            <a:r>
              <a:rPr lang="en-US" sz="2800" b="0" i="1" u="none" strike="noStrike" dirty="0">
                <a:solidFill>
                  <a:srgbClr val="000000"/>
                </a:solidFill>
                <a:effectLst/>
                <a:latin typeface="Times New Roman" panose="02020603050405020304" pitchFamily="18" charset="0"/>
                <a:cs typeface="Times New Roman" panose="02020603050405020304" pitchFamily="18" charset="0"/>
              </a:rPr>
              <a:t>Moderation. </a:t>
            </a:r>
            <a:r>
              <a:rPr lang="en-US" sz="2800" b="0" i="0" u="none" strike="noStrike" dirty="0">
                <a:solidFill>
                  <a:srgbClr val="000000"/>
                </a:solidFill>
                <a:effectLst/>
                <a:latin typeface="Times New Roman" panose="02020603050405020304" pitchFamily="18" charset="0"/>
                <a:cs typeface="Times New Roman" panose="02020603050405020304" pitchFamily="18" charset="0"/>
              </a:rPr>
              <a:t>Maternal avoidant attachment scores significantly moderated the association between educational opportunity and </a:t>
            </a:r>
            <a:r>
              <a:rPr lang="en-US" sz="2800" b="1" i="0" u="none" strike="noStrike" dirty="0">
                <a:solidFill>
                  <a:srgbClr val="000000"/>
                </a:solidFill>
                <a:effectLst/>
                <a:latin typeface="Times New Roman" panose="02020603050405020304" pitchFamily="18" charset="0"/>
                <a:cs typeface="Times New Roman" panose="02020603050405020304" pitchFamily="18" charset="0"/>
              </a:rPr>
              <a:t>paternal supportive communication </a:t>
            </a:r>
            <a:r>
              <a:rPr lang="en-US" sz="2800" b="0" i="0" u="none" strike="noStrike" dirty="0">
                <a:solidFill>
                  <a:srgbClr val="000000"/>
                </a:solidFill>
                <a:effectLst/>
                <a:latin typeface="Times New Roman" panose="02020603050405020304" pitchFamily="18" charset="0"/>
                <a:cs typeface="Times New Roman" panose="02020603050405020304" pitchFamily="18" charset="0"/>
              </a:rPr>
              <a:t>(</a:t>
            </a:r>
            <a:r>
              <a:rPr lang="el-GR" sz="2800" b="0" i="0" u="none" strike="noStrike" dirty="0">
                <a:solidFill>
                  <a:srgbClr val="000000"/>
                </a:solidFill>
                <a:effectLst/>
                <a:latin typeface="Times New Roman" panose="02020603050405020304" pitchFamily="18" charset="0"/>
                <a:cs typeface="Times New Roman" panose="02020603050405020304" pitchFamily="18" charset="0"/>
              </a:rPr>
              <a:t>β = -.274, </a:t>
            </a:r>
            <a:r>
              <a:rPr lang="en-US" sz="2800" b="0" i="1" u="none" strike="noStrike" dirty="0">
                <a:solidFill>
                  <a:srgbClr val="000000"/>
                </a:solidFill>
                <a:effectLst/>
                <a:latin typeface="Times New Roman" panose="02020603050405020304" pitchFamily="18" charset="0"/>
                <a:cs typeface="Times New Roman" panose="02020603050405020304" pitchFamily="18" charset="0"/>
              </a:rPr>
              <a:t>p</a:t>
            </a:r>
            <a:r>
              <a:rPr lang="en-US" sz="2800" b="0" i="0" u="none" strike="noStrike" dirty="0">
                <a:solidFill>
                  <a:srgbClr val="000000"/>
                </a:solidFill>
                <a:effectLst/>
                <a:latin typeface="Times New Roman" panose="02020603050405020304" pitchFamily="18" charset="0"/>
                <a:cs typeface="Times New Roman" panose="02020603050405020304" pitchFamily="18" charset="0"/>
              </a:rPr>
              <a:t> = .008). </a:t>
            </a:r>
            <a:endParaRPr lang="en-US" sz="13800" dirty="0"/>
          </a:p>
        </p:txBody>
      </p:sp>
      <p:sp>
        <p:nvSpPr>
          <p:cNvPr id="19" name="TextBox 18">
            <a:extLst>
              <a:ext uri="{FF2B5EF4-FFF2-40B4-BE49-F238E27FC236}">
                <a16:creationId xmlns:a16="http://schemas.microsoft.com/office/drawing/2014/main" id="{EE26976D-F49D-DF3B-ABB0-8E7D66543443}"/>
              </a:ext>
            </a:extLst>
          </p:cNvPr>
          <p:cNvSpPr txBox="1"/>
          <p:nvPr/>
        </p:nvSpPr>
        <p:spPr>
          <a:xfrm>
            <a:off x="37949846" y="10380141"/>
            <a:ext cx="11459562" cy="3539430"/>
          </a:xfrm>
          <a:prstGeom prst="rect">
            <a:avLst/>
          </a:prstGeom>
          <a:noFill/>
        </p:spPr>
        <p:txBody>
          <a:bodyPr wrap="square" rtlCol="0">
            <a:spAutoFit/>
          </a:bodyPr>
          <a:lstStyle/>
          <a:p>
            <a:r>
              <a:rPr lang="en-US" sz="2800" b="1" i="1" u="sng" strike="noStrike" dirty="0">
                <a:solidFill>
                  <a:srgbClr val="000000"/>
                </a:solidFill>
                <a:effectLst/>
                <a:latin typeface="Times New Roman" panose="02020603050405020304" pitchFamily="18" charset="0"/>
              </a:rPr>
              <a:t>Paternal Avoidant Attachment:</a:t>
            </a:r>
            <a:r>
              <a:rPr lang="en-US" sz="2800" b="1" i="1" strike="noStrike" dirty="0">
                <a:solidFill>
                  <a:srgbClr val="000000"/>
                </a:solidFill>
                <a:effectLst/>
                <a:latin typeface="Times New Roman" panose="02020603050405020304" pitchFamily="18" charset="0"/>
              </a:rPr>
              <a:t> </a:t>
            </a:r>
            <a:r>
              <a:rPr lang="en-US" sz="2800" i="1" dirty="0">
                <a:solidFill>
                  <a:srgbClr val="000000"/>
                </a:solidFill>
                <a:latin typeface="Times New Roman" panose="02020603050405020304" pitchFamily="18" charset="0"/>
              </a:rPr>
              <a:t>Main effects. </a:t>
            </a:r>
            <a:r>
              <a:rPr lang="en-US" sz="2800" dirty="0">
                <a:solidFill>
                  <a:srgbClr val="000000"/>
                </a:solidFill>
                <a:latin typeface="Times New Roman" panose="02020603050405020304" pitchFamily="18" charset="0"/>
              </a:rPr>
              <a:t>Paternal avoidant attachment was associated with less positive conflict behaviors in fathers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&lt;.001) but not mothers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&gt;.161). Educational opportunity was positively associated with positive conflict behaviors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.001-.031) except paternal supportive conflict behavior. </a:t>
            </a:r>
            <a:r>
              <a:rPr lang="en-US" sz="2800" i="1" dirty="0">
                <a:solidFill>
                  <a:srgbClr val="000000"/>
                </a:solidFill>
                <a:latin typeface="Times New Roman" panose="02020603050405020304" pitchFamily="18" charset="0"/>
              </a:rPr>
              <a:t>Moderation. </a:t>
            </a:r>
            <a:r>
              <a:rPr lang="en-US" sz="2800" b="0" u="none" strike="noStrike" dirty="0">
                <a:solidFill>
                  <a:srgbClr val="000000"/>
                </a:solidFill>
                <a:effectLst/>
                <a:latin typeface="Times New Roman" panose="02020603050405020304" pitchFamily="18" charset="0"/>
              </a:rPr>
              <a:t>Finally</a:t>
            </a:r>
            <a:r>
              <a:rPr lang="en-US" sz="2800" b="0" i="0" u="none" strike="noStrike" dirty="0">
                <a:solidFill>
                  <a:srgbClr val="000000"/>
                </a:solidFill>
                <a:effectLst/>
                <a:latin typeface="Times New Roman" panose="02020603050405020304" pitchFamily="18" charset="0"/>
              </a:rPr>
              <a:t>, paternal anxious attachment scores significantly moderated the association between educational opportunity and </a:t>
            </a:r>
            <a:r>
              <a:rPr lang="en-US" sz="2800" b="1" i="0" u="none" strike="noStrike" dirty="0">
                <a:solidFill>
                  <a:srgbClr val="000000"/>
                </a:solidFill>
                <a:effectLst/>
                <a:latin typeface="Times New Roman" panose="02020603050405020304" pitchFamily="18" charset="0"/>
              </a:rPr>
              <a:t>maternal supportive conflict behavior </a:t>
            </a:r>
            <a:r>
              <a:rPr lang="en-US" sz="2800" b="0" i="0" u="none" strike="noStrike" dirty="0">
                <a:solidFill>
                  <a:srgbClr val="000000"/>
                </a:solidFill>
                <a:effectLst/>
                <a:latin typeface="Times New Roman" panose="02020603050405020304" pitchFamily="18" charset="0"/>
              </a:rPr>
              <a:t>(</a:t>
            </a:r>
            <a:r>
              <a:rPr lang="el-GR" sz="2800" b="0" i="0" u="none" strike="noStrike" dirty="0">
                <a:solidFill>
                  <a:srgbClr val="000000"/>
                </a:solidFill>
                <a:effectLst/>
                <a:latin typeface="Times New Roman" panose="02020603050405020304" pitchFamily="18" charset="0"/>
              </a:rPr>
              <a:t>β = -.225, </a:t>
            </a:r>
            <a:r>
              <a:rPr lang="en-US" sz="2800" b="0" i="0" u="none" strike="noStrike" dirty="0">
                <a:solidFill>
                  <a:srgbClr val="000000"/>
                </a:solidFill>
                <a:effectLst/>
                <a:latin typeface="Times New Roman" panose="02020603050405020304" pitchFamily="18" charset="0"/>
              </a:rPr>
              <a:t>p = .002), </a:t>
            </a:r>
            <a:r>
              <a:rPr lang="en-US" sz="2800" b="1" i="0" u="none" strike="noStrike" dirty="0">
                <a:solidFill>
                  <a:srgbClr val="000000"/>
                </a:solidFill>
                <a:effectLst/>
                <a:latin typeface="Times New Roman" panose="02020603050405020304" pitchFamily="18" charset="0"/>
              </a:rPr>
              <a:t>as well as paternal supportive conflict behavior </a:t>
            </a:r>
            <a:r>
              <a:rPr lang="en-US" sz="2800" b="0" i="0" u="none" strike="noStrike" dirty="0">
                <a:solidFill>
                  <a:srgbClr val="000000"/>
                </a:solidFill>
                <a:effectLst/>
                <a:latin typeface="Times New Roman" panose="02020603050405020304" pitchFamily="18" charset="0"/>
              </a:rPr>
              <a:t>(</a:t>
            </a:r>
            <a:r>
              <a:rPr lang="el-GR" sz="2800" b="0" i="0" u="none" strike="noStrike" dirty="0">
                <a:solidFill>
                  <a:srgbClr val="000000"/>
                </a:solidFill>
                <a:effectLst/>
                <a:latin typeface="Times New Roman" panose="02020603050405020304" pitchFamily="18" charset="0"/>
              </a:rPr>
              <a:t>β = -.228, </a:t>
            </a:r>
            <a:r>
              <a:rPr lang="en-US" sz="2800" b="0" i="0" u="none" strike="noStrike" dirty="0">
                <a:solidFill>
                  <a:srgbClr val="000000"/>
                </a:solidFill>
                <a:effectLst/>
                <a:latin typeface="Times New Roman" panose="02020603050405020304" pitchFamily="18" charset="0"/>
              </a:rPr>
              <a:t>p = .005). </a:t>
            </a:r>
            <a:endParaRPr lang="en-US" sz="2800" dirty="0"/>
          </a:p>
        </p:txBody>
      </p:sp>
      <p:sp>
        <p:nvSpPr>
          <p:cNvPr id="20" name="TextBox 19">
            <a:extLst>
              <a:ext uri="{FF2B5EF4-FFF2-40B4-BE49-F238E27FC236}">
                <a16:creationId xmlns:a16="http://schemas.microsoft.com/office/drawing/2014/main" id="{491248B0-368B-2F6B-A0CE-46923FBFBC27}"/>
              </a:ext>
            </a:extLst>
          </p:cNvPr>
          <p:cNvSpPr txBox="1"/>
          <p:nvPr/>
        </p:nvSpPr>
        <p:spPr>
          <a:xfrm>
            <a:off x="25041568" y="25980133"/>
            <a:ext cx="24564631" cy="8294578"/>
          </a:xfrm>
          <a:prstGeom prst="rect">
            <a:avLst/>
          </a:prstGeom>
          <a:solidFill>
            <a:srgbClr val="FEBE9A">
              <a:alpha val="50196"/>
            </a:srgbClr>
          </a:solidFill>
          <a:ln w="152400">
            <a:solidFill>
              <a:srgbClr val="FF9999"/>
            </a:solidFill>
          </a:ln>
        </p:spPr>
        <p:txBody>
          <a:bodyPr wrap="square" rtlCol="0">
            <a:spAutoFit/>
          </a:bodyPr>
          <a:lstStyle/>
          <a:p>
            <a:pPr rtl="0">
              <a:spcBef>
                <a:spcPts val="0"/>
              </a:spcBef>
              <a:spcAft>
                <a:spcPts val="0"/>
              </a:spcAft>
            </a:pPr>
            <a:endParaRPr lang="en-US" sz="3600" b="0" i="0" u="none" strike="noStrike" dirty="0">
              <a:solidFill>
                <a:srgbClr val="000000"/>
              </a:solidFill>
              <a:effectLst/>
              <a:latin typeface="+mn-lt"/>
            </a:endParaRPr>
          </a:p>
          <a:p>
            <a:pPr rtl="0">
              <a:spcBef>
                <a:spcPts val="0"/>
              </a:spcBef>
              <a:spcAft>
                <a:spcPts val="0"/>
              </a:spcAft>
            </a:pPr>
            <a:endParaRPr lang="en-US" sz="1400" b="0" i="0" u="none" strike="noStrike" dirty="0">
              <a:solidFill>
                <a:srgbClr val="000000"/>
              </a:solidFill>
              <a:effectLst/>
              <a:latin typeface="+mn-lt"/>
            </a:endParaRPr>
          </a:p>
          <a:p>
            <a:pPr rtl="0">
              <a:spcBef>
                <a:spcPts val="0"/>
              </a:spcBef>
              <a:spcAft>
                <a:spcPts val="1200"/>
              </a:spcAft>
            </a:pPr>
            <a:r>
              <a:rPr lang="en-US" sz="3600" b="1" i="0" u="none" strike="noStrike" dirty="0">
                <a:solidFill>
                  <a:srgbClr val="000000"/>
                </a:solidFill>
                <a:effectLst/>
                <a:latin typeface="+mn-lt"/>
              </a:rPr>
              <a:t>Summary: </a:t>
            </a:r>
            <a:r>
              <a:rPr lang="en-US" sz="3600" dirty="0">
                <a:solidFill>
                  <a:srgbClr val="000000"/>
                </a:solidFill>
                <a:latin typeface="+mn-lt"/>
              </a:rPr>
              <a:t>L</a:t>
            </a:r>
            <a:r>
              <a:rPr lang="en-US" sz="3600" b="0" i="0" u="none" strike="noStrike" dirty="0">
                <a:solidFill>
                  <a:srgbClr val="000000"/>
                </a:solidFill>
                <a:effectLst/>
                <a:latin typeface="+mn-lt"/>
              </a:rPr>
              <a:t>ocal educational opportunity was positively associated with positive conflict behaviors, whereas insecure romantic attachment was generally associated with fewer positive conflict behaviors. In several cases, parent attachment moderated associations between educational opportunity and supportive conflict behaviors, such that benefits associated with local educational opportunity were ameliorated in families with insecurely attached parents. </a:t>
            </a:r>
          </a:p>
          <a:p>
            <a:pPr rtl="0">
              <a:spcBef>
                <a:spcPts val="0"/>
              </a:spcBef>
              <a:spcAft>
                <a:spcPts val="1200"/>
              </a:spcAft>
            </a:pPr>
            <a:r>
              <a:rPr lang="en-US" sz="3600" b="1" dirty="0">
                <a:solidFill>
                  <a:srgbClr val="000000"/>
                </a:solidFill>
                <a:latin typeface="+mn-lt"/>
              </a:rPr>
              <a:t>Interpretation &amp; Explanation: </a:t>
            </a:r>
            <a:r>
              <a:rPr lang="en-US" sz="3600" b="0" i="0" u="none" strike="noStrike" dirty="0">
                <a:solidFill>
                  <a:srgbClr val="000000"/>
                </a:solidFill>
                <a:effectLst/>
                <a:latin typeface="+mn-lt"/>
              </a:rPr>
              <a:t>For securely attached parents, local educational opportunity may be a meaningful </a:t>
            </a:r>
            <a:r>
              <a:rPr lang="en-US" sz="3600" dirty="0">
                <a:solidFill>
                  <a:srgbClr val="000000"/>
                </a:solidFill>
                <a:latin typeface="+mn-lt"/>
              </a:rPr>
              <a:t>environmental protective factor. </a:t>
            </a:r>
            <a:r>
              <a:rPr lang="en-US" sz="3600" b="0" i="0" u="none" strike="noStrike" dirty="0">
                <a:solidFill>
                  <a:srgbClr val="000000"/>
                </a:solidFill>
                <a:effectLst/>
                <a:latin typeface="+mn-lt"/>
              </a:rPr>
              <a:t>Alternatively, parents with insecure attachments may not benefit from these opportunities due to more proxima</a:t>
            </a:r>
            <a:r>
              <a:rPr lang="en-US" sz="3600" dirty="0">
                <a:solidFill>
                  <a:srgbClr val="000000"/>
                </a:solidFill>
                <a:latin typeface="+mn-lt"/>
              </a:rPr>
              <a:t>l, family-level issues. In some cases, such as paternal anxious attachment,</a:t>
            </a:r>
            <a:r>
              <a:rPr lang="en-US" sz="3600" b="0" i="0" u="none" strike="noStrike" dirty="0">
                <a:solidFill>
                  <a:srgbClr val="000000"/>
                </a:solidFill>
                <a:effectLst/>
                <a:latin typeface="+mn-lt"/>
              </a:rPr>
              <a:t> feelings of inadequacy may be exacerbated through self-comparison to other families in neighborhoods with increased opportunity. </a:t>
            </a:r>
            <a:endParaRPr lang="en-US" sz="3600" dirty="0">
              <a:solidFill>
                <a:srgbClr val="000000"/>
              </a:solidFill>
              <a:latin typeface="+mn-lt"/>
            </a:endParaRPr>
          </a:p>
          <a:p>
            <a:pPr rtl="0" fontAlgn="base">
              <a:spcBef>
                <a:spcPts val="0"/>
              </a:spcBef>
              <a:spcAft>
                <a:spcPts val="0"/>
              </a:spcAft>
            </a:pPr>
            <a:r>
              <a:rPr lang="en-US" sz="3600" b="1" dirty="0">
                <a:solidFill>
                  <a:srgbClr val="000000"/>
                </a:solidFill>
                <a:latin typeface="+mn-lt"/>
              </a:rPr>
              <a:t>Implications: </a:t>
            </a:r>
            <a:r>
              <a:rPr lang="en-US" sz="3600" b="0" i="0" u="none" strike="noStrike" dirty="0">
                <a:solidFill>
                  <a:srgbClr val="000000"/>
                </a:solidFill>
                <a:effectLst/>
                <a:latin typeface="+mn-lt"/>
              </a:rPr>
              <a:t>For individuals with insecure attachment styles seeking to improve dyadic interparental conflict resolution skills, it is recommended to enhance self-awareness of attachment styles, improve communication through active listening and expressing needs, develop emotional regulation techniques, foster secure attachment behaviors, practice conflict resolution techniques like problem-solving and compromise, and cultivate a positive relationship climate through appreciation and shared goals. Patience, understanding, and commitment to growth are key in this </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process. </a:t>
            </a:r>
            <a:endParaRPr lang="en-US" sz="900" dirty="0">
              <a:solidFill>
                <a:srgbClr val="00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D7425AC-5146-0D5C-F574-27116A34165B}"/>
              </a:ext>
            </a:extLst>
          </p:cNvPr>
          <p:cNvSpPr txBox="1"/>
          <p:nvPr/>
        </p:nvSpPr>
        <p:spPr>
          <a:xfrm>
            <a:off x="1588043" y="6174301"/>
            <a:ext cx="10287000" cy="923330"/>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5400" b="1" i="0" dirty="0">
                <a:solidFill>
                  <a:srgbClr val="000000"/>
                </a:solidFill>
                <a:effectLst/>
                <a:latin typeface="Times New Roman" panose="02020603050405020304" pitchFamily="18" charset="0"/>
              </a:rPr>
              <a:t>Introduction: </a:t>
            </a:r>
          </a:p>
        </p:txBody>
      </p:sp>
      <p:sp>
        <p:nvSpPr>
          <p:cNvPr id="7" name="TextBox 6">
            <a:extLst>
              <a:ext uri="{FF2B5EF4-FFF2-40B4-BE49-F238E27FC236}">
                <a16:creationId xmlns:a16="http://schemas.microsoft.com/office/drawing/2014/main" id="{34E31478-043A-27DA-1291-729231F32AD7}"/>
              </a:ext>
            </a:extLst>
          </p:cNvPr>
          <p:cNvSpPr txBox="1"/>
          <p:nvPr/>
        </p:nvSpPr>
        <p:spPr>
          <a:xfrm>
            <a:off x="1588043" y="12515021"/>
            <a:ext cx="10287000" cy="769441"/>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4400" b="1" dirty="0">
                <a:solidFill>
                  <a:srgbClr val="000000"/>
                </a:solidFill>
                <a:latin typeface="Times New Roman" panose="02020603050405020304" pitchFamily="18" charset="0"/>
              </a:rPr>
              <a:t>Key Concepts</a:t>
            </a:r>
            <a:r>
              <a:rPr lang="en-US" sz="4400" b="1" i="0" dirty="0">
                <a:solidFill>
                  <a:srgbClr val="000000"/>
                </a:solidFill>
                <a:effectLst/>
                <a:latin typeface="Times New Roman" panose="02020603050405020304" pitchFamily="18" charset="0"/>
              </a:rPr>
              <a:t>: </a:t>
            </a:r>
          </a:p>
        </p:txBody>
      </p:sp>
      <p:sp>
        <p:nvSpPr>
          <p:cNvPr id="9" name="TextBox 8">
            <a:extLst>
              <a:ext uri="{FF2B5EF4-FFF2-40B4-BE49-F238E27FC236}">
                <a16:creationId xmlns:a16="http://schemas.microsoft.com/office/drawing/2014/main" id="{DC0A41E6-3EE9-F55C-B492-1D3E821DBCE0}"/>
              </a:ext>
            </a:extLst>
          </p:cNvPr>
          <p:cNvSpPr txBox="1"/>
          <p:nvPr/>
        </p:nvSpPr>
        <p:spPr>
          <a:xfrm>
            <a:off x="12539765" y="6183598"/>
            <a:ext cx="11996632" cy="923330"/>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5400" b="1" dirty="0">
                <a:solidFill>
                  <a:srgbClr val="000000"/>
                </a:solidFill>
                <a:latin typeface="Times New Roman" panose="02020603050405020304" pitchFamily="18" charset="0"/>
              </a:rPr>
              <a:t>Methods</a:t>
            </a:r>
            <a:r>
              <a:rPr lang="en-US" sz="5400" b="1" i="0" dirty="0">
                <a:solidFill>
                  <a:srgbClr val="000000"/>
                </a:solidFill>
                <a:effectLst/>
                <a:latin typeface="Times New Roman" panose="02020603050405020304" pitchFamily="18" charset="0"/>
              </a:rPr>
              <a:t>: </a:t>
            </a:r>
          </a:p>
        </p:txBody>
      </p:sp>
      <p:sp>
        <p:nvSpPr>
          <p:cNvPr id="10" name="TextBox 9">
            <a:extLst>
              <a:ext uri="{FF2B5EF4-FFF2-40B4-BE49-F238E27FC236}">
                <a16:creationId xmlns:a16="http://schemas.microsoft.com/office/drawing/2014/main" id="{3874C76D-A385-730B-C3D6-EC6799B8FB26}"/>
              </a:ext>
            </a:extLst>
          </p:cNvPr>
          <p:cNvSpPr txBox="1"/>
          <p:nvPr/>
        </p:nvSpPr>
        <p:spPr>
          <a:xfrm>
            <a:off x="12434679" y="24547647"/>
            <a:ext cx="11996632" cy="923330"/>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5400" b="1" i="0" dirty="0">
                <a:solidFill>
                  <a:srgbClr val="000000"/>
                </a:solidFill>
                <a:effectLst/>
                <a:latin typeface="Times New Roman" panose="02020603050405020304" pitchFamily="18" charset="0"/>
              </a:rPr>
              <a:t>Conceptual Model: </a:t>
            </a:r>
          </a:p>
        </p:txBody>
      </p:sp>
      <p:sp>
        <p:nvSpPr>
          <p:cNvPr id="13" name="Rectangle 9">
            <a:extLst>
              <a:ext uri="{FF2B5EF4-FFF2-40B4-BE49-F238E27FC236}">
                <a16:creationId xmlns:a16="http://schemas.microsoft.com/office/drawing/2014/main" id="{4D2FED50-3599-FC43-E78A-EAF6474C94F0}"/>
              </a:ext>
            </a:extLst>
          </p:cNvPr>
          <p:cNvSpPr>
            <a:spLocks noChangeArrowheads="1"/>
          </p:cNvSpPr>
          <p:nvPr/>
        </p:nvSpPr>
        <p:spPr bwMode="auto">
          <a:xfrm>
            <a:off x="1642004" y="30639943"/>
            <a:ext cx="10287000" cy="3724096"/>
          </a:xfrm>
          <a:prstGeom prst="rect">
            <a:avLst/>
          </a:prstGeom>
          <a:solidFill>
            <a:srgbClr val="FEBE9A">
              <a:alpha val="50196"/>
            </a:srgbClr>
          </a:solidFill>
          <a:ln w="152400">
            <a:solidFill>
              <a:srgbClr val="FFCCCC"/>
            </a:solidFill>
          </a:ln>
          <a:effectLst/>
        </p:spPr>
        <p:txBody>
          <a:bodyPr vert="horz" wrap="square" lIns="91440" tIns="0" rIns="91440" bIns="0" numCol="1" anchor="ctr" anchorCtr="0" compatLnSpc="1">
            <a:prstTxWarp prst="textNoShape">
              <a:avLst/>
            </a:prstTxWarp>
            <a:spAutoFit/>
          </a:bodyPr>
          <a:lstStyle>
            <a:lvl1pPr indent="457200"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7800" marR="0" lvl="0" indent="-177800" algn="l" defTabSz="914400" rtl="0" eaLnBrk="0" fontAlgn="base" latinLnBrk="0" hangingPunct="0">
              <a:spcBef>
                <a:spcPct val="0"/>
              </a:spcBef>
              <a:spcAft>
                <a:spcPct val="0"/>
              </a:spcAft>
              <a:buClrTx/>
              <a:buSzTx/>
              <a:buFontTx/>
              <a:buNone/>
              <a:tabLst/>
            </a:pPr>
            <a:r>
              <a:rPr kumimoji="0" lang="en-US" altLang="en-US" sz="3200" b="1" i="0" u="none" strike="noStrike" cap="none" normalizeH="0" baseline="0" dirty="0">
                <a:ln>
                  <a:noFill/>
                </a:ln>
                <a:solidFill>
                  <a:srgbClr val="000000"/>
                </a:solidFill>
                <a:effectLst/>
                <a:latin typeface="Times New Roman" panose="02020603050405020304" pitchFamily="18" charset="0"/>
              </a:rPr>
              <a:t>References</a:t>
            </a:r>
          </a:p>
          <a:p>
            <a:pPr marL="231775" marR="0" lvl="0" indent="-231775" algn="l" defTabSz="914400" rtl="0" eaLnBrk="0" fontAlgn="base" latinLnBrk="0" hangingPunct="0">
              <a:spcBef>
                <a:spcPct val="0"/>
              </a:spcBef>
              <a:spcAft>
                <a:spcPct val="0"/>
              </a:spcAft>
              <a:buClrTx/>
              <a:buSzTx/>
              <a:buFontTx/>
              <a:buNone/>
              <a:tabLst/>
            </a:pPr>
            <a:r>
              <a:rPr lang="en-US" sz="1600" b="0" i="0" u="none" strike="noStrike" dirty="0" err="1">
                <a:solidFill>
                  <a:srgbClr val="303133"/>
                </a:solidFill>
                <a:effectLst/>
                <a:latin typeface="+mn-lt"/>
              </a:rPr>
              <a:t>DiversityDataKids</a:t>
            </a:r>
            <a:r>
              <a:rPr lang="en-US" sz="1600" b="0" i="0" u="none" strike="noStrike" dirty="0">
                <a:solidFill>
                  <a:srgbClr val="303133"/>
                </a:solidFill>
                <a:effectLst/>
                <a:latin typeface="+mn-lt"/>
              </a:rPr>
              <a:t>. (2023). “Child Opportunity Index 2.0 database”, retrieved from</a:t>
            </a:r>
            <a:r>
              <a:rPr lang="en-US" sz="1600" b="0" i="0" u="none" strike="noStrike" dirty="0">
                <a:solidFill>
                  <a:srgbClr val="303133"/>
                </a:solidFill>
                <a:effectLst/>
                <a:latin typeface="+mn-lt"/>
                <a:hlinkClick r:id="rId4"/>
              </a:rPr>
              <a:t> </a:t>
            </a:r>
            <a:r>
              <a:rPr lang="en-US" sz="1600" b="0" i="0" u="sng" strike="noStrike" dirty="0">
                <a:solidFill>
                  <a:srgbClr val="045781"/>
                </a:solidFill>
                <a:effectLst/>
                <a:latin typeface="+mn-lt"/>
                <a:hlinkClick r:id="rId4"/>
              </a:rPr>
              <a:t>https://data.diversitydatakids.org/dataset/coi20-child-opportunity-index-2-0-database?_external=True</a:t>
            </a:r>
            <a:r>
              <a:rPr lang="en-US" sz="1600" b="0" i="0" u="none" strike="noStrike" dirty="0">
                <a:solidFill>
                  <a:srgbClr val="303133"/>
                </a:solidFill>
                <a:effectLst/>
                <a:latin typeface="+mn-lt"/>
              </a:rPr>
              <a:t> on Jul 07, 2023.</a:t>
            </a:r>
            <a:endParaRPr lang="en-US" sz="1600" dirty="0">
              <a:latin typeface="+mn-lt"/>
            </a:endParaRPr>
          </a:p>
          <a:p>
            <a:pPr marL="231775" marR="0" lvl="0" indent="-231775" algn="l" defTabSz="914400" rtl="0" eaLnBrk="0" fontAlgn="base" latinLnBrk="0" hangingPunct="0">
              <a:spcBef>
                <a:spcPct val="0"/>
              </a:spcBef>
              <a:spcAft>
                <a:spcPct val="0"/>
              </a:spcAft>
              <a:buClrTx/>
              <a:buSzTx/>
              <a:buFontTx/>
              <a:buNone/>
              <a:tabLst/>
            </a:pPr>
            <a:r>
              <a:rPr lang="en-US" sz="1600" b="0" i="0" u="none" strike="noStrike" dirty="0">
                <a:solidFill>
                  <a:srgbClr val="444444"/>
                </a:solidFill>
                <a:effectLst/>
                <a:latin typeface="+mn-lt"/>
              </a:rPr>
              <a:t>Fraley, R. C., Waller, N. G., &amp; Brennan, K. A. (2000). An item-response theory analysis of self-report measures of adult attachment. </a:t>
            </a:r>
            <a:r>
              <a:rPr lang="en-US" sz="1600" b="0" i="1" u="none" strike="noStrike" dirty="0">
                <a:solidFill>
                  <a:srgbClr val="444444"/>
                </a:solidFill>
                <a:effectLst/>
                <a:latin typeface="+mn-lt"/>
              </a:rPr>
              <a:t>Journal of Personality and Social Psychology</a:t>
            </a:r>
            <a:r>
              <a:rPr lang="en-US" sz="1600" b="0" i="0" u="none" strike="noStrike" dirty="0">
                <a:solidFill>
                  <a:srgbClr val="444444"/>
                </a:solidFill>
                <a:effectLst/>
                <a:latin typeface="+mn-lt"/>
              </a:rPr>
              <a:t>, </a:t>
            </a:r>
            <a:r>
              <a:rPr lang="en-US" sz="1600" b="0" i="1" u="none" strike="noStrike" dirty="0">
                <a:solidFill>
                  <a:srgbClr val="444444"/>
                </a:solidFill>
                <a:effectLst/>
                <a:latin typeface="+mn-lt"/>
              </a:rPr>
              <a:t>78</a:t>
            </a:r>
            <a:r>
              <a:rPr lang="en-US" sz="1600" b="0" i="0" u="none" strike="noStrike" dirty="0">
                <a:solidFill>
                  <a:srgbClr val="444444"/>
                </a:solidFill>
                <a:effectLst/>
                <a:latin typeface="+mn-lt"/>
              </a:rPr>
              <a:t>, 350-365.</a:t>
            </a:r>
            <a:endParaRPr lang="en-US" sz="1600" dirty="0">
              <a:latin typeface="+mn-lt"/>
            </a:endParaRPr>
          </a:p>
          <a:p>
            <a:pPr marL="231775" marR="0" lvl="0" indent="-231775" algn="l" defTabSz="914400" rtl="0" eaLnBrk="0" fontAlgn="base" latinLnBrk="0" hangingPunct="0">
              <a:spcBef>
                <a:spcPct val="0"/>
              </a:spcBef>
              <a:spcAft>
                <a:spcPct val="0"/>
              </a:spcAft>
              <a:buClrTx/>
              <a:buSzTx/>
              <a:buFontTx/>
              <a:buNone/>
              <a:tabLst/>
            </a:pPr>
            <a:r>
              <a:rPr lang="en-US" sz="1600" b="0" i="0" u="none" strike="noStrike" dirty="0">
                <a:solidFill>
                  <a:srgbClr val="000000"/>
                </a:solidFill>
                <a:effectLst/>
                <a:latin typeface="+mn-lt"/>
              </a:rPr>
              <a:t>Malik, N. M., &amp; Lindahl, K. M. (2004). System for coding interactions in dyads (SCID). In </a:t>
            </a:r>
            <a:r>
              <a:rPr lang="en-US" sz="1600" b="0" i="1" u="none" strike="noStrike" dirty="0">
                <a:solidFill>
                  <a:srgbClr val="000000"/>
                </a:solidFill>
                <a:effectLst/>
                <a:latin typeface="+mn-lt"/>
              </a:rPr>
              <a:t>Couple Observational Coding Systems </a:t>
            </a:r>
            <a:r>
              <a:rPr lang="en-US" sz="1600" b="0" i="0" u="none" strike="noStrike" dirty="0">
                <a:solidFill>
                  <a:srgbClr val="000000"/>
                </a:solidFill>
                <a:effectLst/>
                <a:latin typeface="+mn-lt"/>
              </a:rPr>
              <a:t>(pp. 173-189). Routledge Taylor &amp; Francis Group.</a:t>
            </a:r>
            <a:r>
              <a:rPr lang="en-US" sz="1600" b="0" i="0" u="none" strike="noStrike" dirty="0">
                <a:solidFill>
                  <a:srgbClr val="000000"/>
                </a:solidFill>
                <a:effectLst/>
                <a:latin typeface="+mn-lt"/>
                <a:hlinkClick r:id="rId5"/>
              </a:rPr>
              <a:t> </a:t>
            </a:r>
            <a:r>
              <a:rPr lang="en-US" sz="1600" b="0" i="0" u="sng" strike="noStrike" dirty="0">
                <a:solidFill>
                  <a:srgbClr val="1155CC"/>
                </a:solidFill>
                <a:effectLst/>
                <a:latin typeface="+mn-lt"/>
                <a:hlinkClick r:id="rId5"/>
              </a:rPr>
              <a:t>https://doi.org/10.4324/9781410610843</a:t>
            </a:r>
            <a:endParaRPr lang="en-US" sz="1600" dirty="0">
              <a:latin typeface="+mn-lt"/>
            </a:endParaRPr>
          </a:p>
          <a:p>
            <a:pPr marL="231775" marR="0" lvl="0" indent="-231775" algn="l" defTabSz="914400" rtl="0" eaLnBrk="0" fontAlgn="base" latinLnBrk="0" hangingPunct="0">
              <a:spcBef>
                <a:spcPct val="0"/>
              </a:spcBef>
              <a:spcAft>
                <a:spcPct val="0"/>
              </a:spcAft>
              <a:buClrTx/>
              <a:buSzTx/>
              <a:buFontTx/>
              <a:buNone/>
              <a:tabLst/>
            </a:pPr>
            <a:r>
              <a:rPr lang="en-US" sz="1600" b="0" i="0" u="none" strike="noStrike" dirty="0">
                <a:solidFill>
                  <a:srgbClr val="333333"/>
                </a:solidFill>
                <a:effectLst/>
                <a:latin typeface="+mn-lt"/>
              </a:rPr>
              <a:t>Overall, N. C., Fletcher, G. J. O., Simpson, J. A., &amp; </a:t>
            </a:r>
            <a:r>
              <a:rPr lang="en-US" sz="1600" b="0" i="0" u="none" strike="noStrike" dirty="0" err="1">
                <a:solidFill>
                  <a:srgbClr val="333333"/>
                </a:solidFill>
                <a:effectLst/>
                <a:latin typeface="+mn-lt"/>
              </a:rPr>
              <a:t>Fillo</a:t>
            </a:r>
            <a:r>
              <a:rPr lang="en-US" sz="1600" b="0" i="0" u="none" strike="noStrike" dirty="0">
                <a:solidFill>
                  <a:srgbClr val="333333"/>
                </a:solidFill>
                <a:effectLst/>
                <a:latin typeface="+mn-lt"/>
              </a:rPr>
              <a:t>, J. (2015). Attachment insecurity, biased perceptions of romantic partners’ negative emotions, and hostile relationship behavior. </a:t>
            </a:r>
            <a:r>
              <a:rPr lang="en-US" sz="1600" b="0" i="1" u="none" strike="noStrike" dirty="0">
                <a:solidFill>
                  <a:srgbClr val="333333"/>
                </a:solidFill>
                <a:effectLst/>
                <a:latin typeface="+mn-lt"/>
              </a:rPr>
              <a:t>Journal of Personality and Social Psychology, 108</a:t>
            </a:r>
            <a:r>
              <a:rPr lang="en-US" sz="1600" b="0" i="0" u="none" strike="noStrike" dirty="0">
                <a:solidFill>
                  <a:srgbClr val="333333"/>
                </a:solidFill>
                <a:effectLst/>
                <a:latin typeface="+mn-lt"/>
              </a:rPr>
              <a:t>(5), 730–749. </a:t>
            </a:r>
            <a:r>
              <a:rPr lang="en-US" sz="1600" b="0" i="0" u="none" strike="noStrike" dirty="0">
                <a:solidFill>
                  <a:srgbClr val="2C72B7"/>
                </a:solidFill>
                <a:effectLst/>
                <a:latin typeface="+mn-lt"/>
                <a:hlinkClick r:id="rId6"/>
              </a:rPr>
              <a:t>https://doi.org/10.1037/a0038987</a:t>
            </a:r>
            <a:endParaRPr lang="en-US" sz="1600" dirty="0">
              <a:latin typeface="+mn-lt"/>
            </a:endParaRPr>
          </a:p>
          <a:p>
            <a:pPr marL="231775" marR="0" lvl="0" indent="-231775" algn="l" defTabSz="914400" rtl="0" eaLnBrk="0" fontAlgn="base" latinLnBrk="0" hangingPunct="0">
              <a:spcBef>
                <a:spcPct val="0"/>
              </a:spcBef>
              <a:spcAft>
                <a:spcPct val="0"/>
              </a:spcAft>
              <a:buClrTx/>
              <a:buSzTx/>
              <a:buFontTx/>
              <a:buNone/>
              <a:tabLst/>
            </a:pPr>
            <a:r>
              <a:rPr lang="en-US" sz="1600" b="0" i="0" u="none" strike="noStrike" dirty="0">
                <a:solidFill>
                  <a:srgbClr val="000000"/>
                </a:solidFill>
                <a:effectLst/>
                <a:latin typeface="+mn-lt"/>
              </a:rPr>
              <a:t>Sturge-Apple, M. L., Davies, P. T., &amp; Cummings, E. M. (2006). Impact of Hostility and Withdrawal in Interparental Conflict on Parental Emotional Unavailability and Children's Adjustment Difficulties. Child Development, 77(6), 1623-1641.</a:t>
            </a:r>
            <a:r>
              <a:rPr lang="en-US" sz="1600" b="0" i="0" u="none" strike="noStrike" dirty="0">
                <a:solidFill>
                  <a:srgbClr val="000000"/>
                </a:solidFill>
                <a:effectLst/>
                <a:latin typeface="+mn-lt"/>
                <a:hlinkClick r:id="rId7"/>
              </a:rPr>
              <a:t> </a:t>
            </a:r>
            <a:r>
              <a:rPr lang="en-US" sz="1600" b="0" i="0" u="sng" strike="noStrike" dirty="0">
                <a:solidFill>
                  <a:srgbClr val="1155CC"/>
                </a:solidFill>
                <a:effectLst/>
                <a:latin typeface="+mn-lt"/>
                <a:hlinkClick r:id="rId7"/>
              </a:rPr>
              <a:t>https://doi.org/10.1111/j.1467-8624.2006.00963.x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TextBox 21">
            <a:extLst>
              <a:ext uri="{FF2B5EF4-FFF2-40B4-BE49-F238E27FC236}">
                <a16:creationId xmlns:a16="http://schemas.microsoft.com/office/drawing/2014/main" id="{78F53C77-B01B-35CB-78EF-B1EECCF05CDC}"/>
              </a:ext>
            </a:extLst>
          </p:cNvPr>
          <p:cNvSpPr txBox="1"/>
          <p:nvPr/>
        </p:nvSpPr>
        <p:spPr>
          <a:xfrm>
            <a:off x="25067834" y="6176170"/>
            <a:ext cx="24500159" cy="953672"/>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5400" b="1" dirty="0">
                <a:solidFill>
                  <a:srgbClr val="000000"/>
                </a:solidFill>
                <a:latin typeface="Times New Roman" panose="02020603050405020304" pitchFamily="18" charset="0"/>
              </a:rPr>
              <a:t>Moderation Results</a:t>
            </a:r>
            <a:r>
              <a:rPr lang="en-US" sz="5400" b="1" i="0" dirty="0">
                <a:solidFill>
                  <a:srgbClr val="000000"/>
                </a:solidFill>
                <a:effectLst/>
                <a:latin typeface="Times New Roman" panose="02020603050405020304" pitchFamily="18" charset="0"/>
              </a:rPr>
              <a:t>: </a:t>
            </a:r>
          </a:p>
        </p:txBody>
      </p:sp>
      <p:pic>
        <p:nvPicPr>
          <p:cNvPr id="1026" name="Picture 2" descr="Rochester Center for Research on Children and Families">
            <a:extLst>
              <a:ext uri="{FF2B5EF4-FFF2-40B4-BE49-F238E27FC236}">
                <a16:creationId xmlns:a16="http://schemas.microsoft.com/office/drawing/2014/main" id="{E85F3E0B-C21E-0A07-D15F-30BC9D9C860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180674" y="35048306"/>
            <a:ext cx="1846659" cy="18466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hfc-2022-directors-letter - Advancement">
            <a:extLst>
              <a:ext uri="{FF2B5EF4-FFF2-40B4-BE49-F238E27FC236}">
                <a16:creationId xmlns:a16="http://schemas.microsoft.com/office/drawing/2014/main" id="{46909D0F-1125-B797-56D5-751E0A00DA1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672266" y="35035340"/>
            <a:ext cx="257175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ollaborating Institutions | National Brain Gene Registry">
            <a:extLst>
              <a:ext uri="{FF2B5EF4-FFF2-40B4-BE49-F238E27FC236}">
                <a16:creationId xmlns:a16="http://schemas.microsoft.com/office/drawing/2014/main" id="{CAA471F8-64BD-24A2-6F3B-33CC63E91DB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052038" y="34687715"/>
            <a:ext cx="1846659" cy="2425279"/>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9">
            <a:extLst>
              <a:ext uri="{FF2B5EF4-FFF2-40B4-BE49-F238E27FC236}">
                <a16:creationId xmlns:a16="http://schemas.microsoft.com/office/drawing/2014/main" id="{6720C815-FA9D-46D6-E103-F31F132E3A62}"/>
              </a:ext>
            </a:extLst>
          </p:cNvPr>
          <p:cNvSpPr>
            <a:spLocks noChangeArrowheads="1"/>
          </p:cNvSpPr>
          <p:nvPr/>
        </p:nvSpPr>
        <p:spPr bwMode="auto">
          <a:xfrm>
            <a:off x="1066222" y="881892"/>
            <a:ext cx="49127807" cy="36563856"/>
          </a:xfrm>
          <a:prstGeom prst="rect">
            <a:avLst/>
          </a:prstGeom>
          <a:noFill/>
          <a:ln w="203200">
            <a:solidFill>
              <a:srgbClr val="FFABAB"/>
            </a:solidFill>
          </a:ln>
          <a:effectLst/>
        </p:spPr>
        <p:txBody>
          <a:bodyPr vert="horz" wrap="square" lIns="91440" tIns="0" rIns="91440" bIns="0" numCol="1" anchor="ctr" anchorCtr="0" compatLnSpc="1">
            <a:prstTxWarp prst="textNoShape">
              <a:avLst/>
            </a:prstTxWarp>
            <a:spAutoFit/>
          </a:bodyPr>
          <a:lstStyle>
            <a:lvl1pPr indent="457200"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600" b="1" dirty="0">
              <a:solidFill>
                <a:srgbClr val="000000"/>
              </a:solidFill>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000000"/>
              </a:solidFill>
              <a:effectLst/>
              <a:latin typeface="Times New Roman" panose="02020603050405020304" pitchFamily="18" charset="0"/>
            </a:endParaRPr>
          </a:p>
        </p:txBody>
      </p:sp>
      <p:graphicFrame>
        <p:nvGraphicFramePr>
          <p:cNvPr id="27" name="Chart 26">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1271622176"/>
              </p:ext>
            </p:extLst>
          </p:nvPr>
        </p:nvGraphicFramePr>
        <p:xfrm>
          <a:off x="25408676" y="9954903"/>
          <a:ext cx="11908892" cy="5659626"/>
        </p:xfrm>
        <a:graphic>
          <a:graphicData uri="http://schemas.openxmlformats.org/drawingml/2006/chart">
            <c:chart xmlns:c="http://schemas.openxmlformats.org/drawingml/2006/chart" xmlns:r="http://schemas.openxmlformats.org/officeDocument/2006/relationships" r:id="rId11"/>
          </a:graphicData>
        </a:graphic>
      </p:graphicFrame>
      <p:sp>
        <p:nvSpPr>
          <p:cNvPr id="28" name="Rectangle 27">
            <a:extLst>
              <a:ext uri="{FF2B5EF4-FFF2-40B4-BE49-F238E27FC236}">
                <a16:creationId xmlns:a16="http://schemas.microsoft.com/office/drawing/2014/main" id="{63D917B1-4B38-7E30-9FB0-18F53AFCF66F}"/>
              </a:ext>
            </a:extLst>
          </p:cNvPr>
          <p:cNvSpPr/>
          <p:nvPr/>
        </p:nvSpPr>
        <p:spPr>
          <a:xfrm>
            <a:off x="37717031" y="7274257"/>
            <a:ext cx="132318" cy="18009968"/>
          </a:xfrm>
          <a:prstGeom prst="rect">
            <a:avLst/>
          </a:prstGeom>
          <a:solidFill>
            <a:srgbClr val="FFABAB"/>
          </a:solidFill>
          <a:ln>
            <a:noFill/>
          </a:ln>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AAD07A3-3145-2A31-9331-1626DFD7A64A}"/>
              </a:ext>
            </a:extLst>
          </p:cNvPr>
          <p:cNvSpPr/>
          <p:nvPr/>
        </p:nvSpPr>
        <p:spPr>
          <a:xfrm>
            <a:off x="25041567" y="7106928"/>
            <a:ext cx="24500159" cy="167329"/>
          </a:xfrm>
          <a:prstGeom prst="rect">
            <a:avLst/>
          </a:prstGeom>
          <a:solidFill>
            <a:srgbClr val="FFABAB"/>
          </a:solidFill>
          <a:ln>
            <a:noFill/>
          </a:ln>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052314F-28D6-8377-161D-D31425BEA1A4}"/>
              </a:ext>
            </a:extLst>
          </p:cNvPr>
          <p:cNvSpPr/>
          <p:nvPr/>
        </p:nvSpPr>
        <p:spPr>
          <a:xfrm>
            <a:off x="25030556" y="15947283"/>
            <a:ext cx="12686475" cy="179084"/>
          </a:xfrm>
          <a:prstGeom prst="rect">
            <a:avLst/>
          </a:prstGeom>
          <a:solidFill>
            <a:srgbClr val="FFABAB"/>
          </a:solidFill>
          <a:ln>
            <a:noFill/>
          </a:ln>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1" name="Chart 30">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1026645577"/>
              </p:ext>
            </p:extLst>
          </p:nvPr>
        </p:nvGraphicFramePr>
        <p:xfrm>
          <a:off x="38007061" y="13832388"/>
          <a:ext cx="11264398" cy="5666369"/>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33" name="Chart 32">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579959452"/>
              </p:ext>
            </p:extLst>
          </p:nvPr>
        </p:nvGraphicFramePr>
        <p:xfrm>
          <a:off x="37998499" y="19578239"/>
          <a:ext cx="11272960" cy="5666369"/>
        </p:xfrm>
        <a:graphic>
          <a:graphicData uri="http://schemas.openxmlformats.org/drawingml/2006/chart">
            <c:chart xmlns:c="http://schemas.openxmlformats.org/drawingml/2006/chart" xmlns:r="http://schemas.openxmlformats.org/officeDocument/2006/relationships" r:id="rId13"/>
          </a:graphicData>
        </a:graphic>
      </p:graphicFrame>
      <p:sp>
        <p:nvSpPr>
          <p:cNvPr id="34" name="Rectangle 33">
            <a:extLst>
              <a:ext uri="{FF2B5EF4-FFF2-40B4-BE49-F238E27FC236}">
                <a16:creationId xmlns:a16="http://schemas.microsoft.com/office/drawing/2014/main" id="{1D953BCD-11F5-289F-43F5-8787BEE5CF12}"/>
              </a:ext>
            </a:extLst>
          </p:cNvPr>
          <p:cNvSpPr/>
          <p:nvPr/>
        </p:nvSpPr>
        <p:spPr>
          <a:xfrm>
            <a:off x="37849349" y="10074859"/>
            <a:ext cx="11692377" cy="218821"/>
          </a:xfrm>
          <a:prstGeom prst="rect">
            <a:avLst/>
          </a:prstGeom>
          <a:solidFill>
            <a:srgbClr val="FFABAB"/>
          </a:solidFill>
          <a:ln>
            <a:noFill/>
          </a:ln>
          <a:scene3d>
            <a:camera prst="orthographicFront"/>
            <a:lightRig rig="threePt" dir="t"/>
          </a:scene3d>
          <a:sp3d>
            <a:bevelT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B84317F-D448-BDB8-ED78-4CC4E85E996E}"/>
              </a:ext>
            </a:extLst>
          </p:cNvPr>
          <p:cNvSpPr txBox="1"/>
          <p:nvPr/>
        </p:nvSpPr>
        <p:spPr>
          <a:xfrm>
            <a:off x="37901538" y="7305504"/>
            <a:ext cx="11507870" cy="2677656"/>
          </a:xfrm>
          <a:prstGeom prst="rect">
            <a:avLst/>
          </a:prstGeom>
          <a:noFill/>
        </p:spPr>
        <p:txBody>
          <a:bodyPr wrap="square" rtlCol="0">
            <a:spAutoFit/>
          </a:bodyPr>
          <a:lstStyle/>
          <a:p>
            <a:r>
              <a:rPr lang="en-US" sz="2800" b="1" i="1" u="sng" dirty="0">
                <a:solidFill>
                  <a:srgbClr val="000000"/>
                </a:solidFill>
                <a:latin typeface="Times New Roman" panose="02020603050405020304" pitchFamily="18" charset="0"/>
              </a:rPr>
              <a:t>Maternal Anxious</a:t>
            </a:r>
            <a:r>
              <a:rPr lang="en-US" sz="2800" b="1" i="1" u="sng" strike="noStrike" dirty="0">
                <a:solidFill>
                  <a:srgbClr val="000000"/>
                </a:solidFill>
                <a:effectLst/>
                <a:latin typeface="Times New Roman" panose="02020603050405020304" pitchFamily="18" charset="0"/>
              </a:rPr>
              <a:t> Attachment:</a:t>
            </a:r>
            <a:r>
              <a:rPr lang="en-US" sz="2800" b="1" i="1" strike="noStrike" dirty="0">
                <a:solidFill>
                  <a:srgbClr val="000000"/>
                </a:solidFill>
                <a:effectLst/>
                <a:latin typeface="Times New Roman" panose="02020603050405020304" pitchFamily="18" charset="0"/>
              </a:rPr>
              <a:t> </a:t>
            </a:r>
            <a:r>
              <a:rPr lang="en-US" sz="2800" i="1" dirty="0">
                <a:solidFill>
                  <a:srgbClr val="000000"/>
                </a:solidFill>
                <a:latin typeface="Times New Roman" panose="02020603050405020304" pitchFamily="18" charset="0"/>
              </a:rPr>
              <a:t>Main effects. </a:t>
            </a:r>
            <a:r>
              <a:rPr lang="en-US" sz="2800" dirty="0">
                <a:solidFill>
                  <a:srgbClr val="000000"/>
                </a:solidFill>
                <a:latin typeface="Times New Roman" panose="02020603050405020304" pitchFamily="18" charset="0"/>
              </a:rPr>
              <a:t>Maternal anxious attachment was associated with less positive conflict behaviors in mothers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&lt;.001) and fathers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 .019-.037). Educational opportunity was positively associated with problem-solving communication (</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 .001) but not supportive conflict behavior </a:t>
            </a:r>
            <a:r>
              <a:rPr lang="en-US" sz="2800" i="1" dirty="0">
                <a:solidFill>
                  <a:srgbClr val="000000"/>
                </a:solidFill>
                <a:latin typeface="Times New Roman" panose="02020603050405020304" pitchFamily="18" charset="0"/>
              </a:rPr>
              <a:t>(</a:t>
            </a:r>
            <a:r>
              <a:rPr lang="en-US" sz="2800" i="1" dirty="0" err="1">
                <a:solidFill>
                  <a:srgbClr val="000000"/>
                </a:solidFill>
                <a:latin typeface="Times New Roman" panose="02020603050405020304" pitchFamily="18" charset="0"/>
              </a:rPr>
              <a:t>p</a:t>
            </a:r>
            <a:r>
              <a:rPr lang="en-US" sz="2800" dirty="0" err="1">
                <a:solidFill>
                  <a:srgbClr val="000000"/>
                </a:solidFill>
                <a:latin typeface="Times New Roman" panose="02020603050405020304" pitchFamily="18" charset="0"/>
              </a:rPr>
              <a:t>s</a:t>
            </a:r>
            <a:r>
              <a:rPr lang="en-US" sz="2800" dirty="0">
                <a:solidFill>
                  <a:srgbClr val="000000"/>
                </a:solidFill>
                <a:latin typeface="Times New Roman" panose="02020603050405020304" pitchFamily="18" charset="0"/>
              </a:rPr>
              <a:t> &gt; .103)</a:t>
            </a:r>
            <a:r>
              <a:rPr lang="en-US" sz="2800" i="1" dirty="0">
                <a:solidFill>
                  <a:srgbClr val="000000"/>
                </a:solidFill>
                <a:latin typeface="Times New Roman" panose="02020603050405020304" pitchFamily="18" charset="0"/>
              </a:rPr>
              <a:t>.</a:t>
            </a:r>
            <a:r>
              <a:rPr lang="en-US" sz="2800" dirty="0">
                <a:solidFill>
                  <a:srgbClr val="000000"/>
                </a:solidFill>
                <a:latin typeface="Times New Roman" panose="02020603050405020304" pitchFamily="18" charset="0"/>
              </a:rPr>
              <a:t> </a:t>
            </a:r>
            <a:r>
              <a:rPr lang="en-US" sz="2800" i="1" dirty="0">
                <a:solidFill>
                  <a:srgbClr val="000000"/>
                </a:solidFill>
                <a:latin typeface="Times New Roman" panose="02020603050405020304" pitchFamily="18" charset="0"/>
              </a:rPr>
              <a:t>Moderation. </a:t>
            </a:r>
            <a:r>
              <a:rPr lang="en-US" sz="2800" dirty="0">
                <a:solidFill>
                  <a:srgbClr val="000000"/>
                </a:solidFill>
                <a:latin typeface="Times New Roman" panose="02020603050405020304" pitchFamily="18" charset="0"/>
              </a:rPr>
              <a:t>There was no significant moderation by maternal anxious attachment, and thus no interactions were probed further. </a:t>
            </a:r>
            <a:endParaRPr lang="en-US" sz="2800" dirty="0"/>
          </a:p>
        </p:txBody>
      </p:sp>
      <p:graphicFrame>
        <p:nvGraphicFramePr>
          <p:cNvPr id="36" name="Chart 35">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2263802550"/>
              </p:ext>
            </p:extLst>
          </p:nvPr>
        </p:nvGraphicFramePr>
        <p:xfrm>
          <a:off x="25408675" y="19498757"/>
          <a:ext cx="11908893" cy="5745851"/>
        </p:xfrm>
        <a:graphic>
          <a:graphicData uri="http://schemas.openxmlformats.org/drawingml/2006/chart">
            <c:chart xmlns:c="http://schemas.openxmlformats.org/drawingml/2006/chart" xmlns:r="http://schemas.openxmlformats.org/officeDocument/2006/relationships" r:id="rId14"/>
          </a:graphicData>
        </a:graphic>
      </p:graphicFrame>
      <p:sp>
        <p:nvSpPr>
          <p:cNvPr id="38" name="TextBox 37">
            <a:extLst>
              <a:ext uri="{FF2B5EF4-FFF2-40B4-BE49-F238E27FC236}">
                <a16:creationId xmlns:a16="http://schemas.microsoft.com/office/drawing/2014/main" id="{AE36572C-3758-F357-2796-AB43FD25CE6C}"/>
              </a:ext>
            </a:extLst>
          </p:cNvPr>
          <p:cNvSpPr txBox="1"/>
          <p:nvPr/>
        </p:nvSpPr>
        <p:spPr>
          <a:xfrm>
            <a:off x="25041567" y="25827170"/>
            <a:ext cx="24564631" cy="923330"/>
          </a:xfrm>
          <a:prstGeom prst="rect">
            <a:avLst/>
          </a:prstGeom>
          <a:solidFill>
            <a:srgbClr val="FFCCCC"/>
          </a:solidFill>
          <a:ln w="152400">
            <a:solidFill>
              <a:srgbClr val="FF9999"/>
            </a:solidFill>
          </a:ln>
        </p:spPr>
        <p:txBody>
          <a:bodyPr wrap="square" rtlCol="0">
            <a:spAutoFit/>
          </a:bodyPr>
          <a:lstStyle/>
          <a:p>
            <a:pPr marL="0" indent="0" algn="ctr" rtl="0">
              <a:spcBef>
                <a:spcPts val="0"/>
              </a:spcBef>
              <a:spcAft>
                <a:spcPts val="0"/>
              </a:spcAft>
              <a:buNone/>
            </a:pPr>
            <a:r>
              <a:rPr lang="en-US" sz="5400" b="1" i="0" dirty="0">
                <a:solidFill>
                  <a:srgbClr val="000000"/>
                </a:solidFill>
                <a:effectLst/>
                <a:latin typeface="Times New Roman" panose="02020603050405020304" pitchFamily="18" charset="0"/>
              </a:rPr>
              <a:t>Discussion: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48x36 Research Poster - REU" id="{CAFCC969-EEF9-E64F-B880-3C4609D1A9C9}" vid="{91EF2BE4-BF53-5149-8598-3107F38CBF87}"/>
    </a:ext>
  </a:extLst>
</a:theme>
</file>

<file path=docProps/app.xml><?xml version="1.0" encoding="utf-8"?>
<Properties xmlns="http://schemas.openxmlformats.org/officeDocument/2006/extended-properties" xmlns:vt="http://schemas.openxmlformats.org/officeDocument/2006/docPropsVTypes">
  <Template>Office Theme</Template>
  <TotalTime>296</TotalTime>
  <Words>1406</Words>
  <Application>Microsoft Office PowerPoint</Application>
  <PresentationFormat>Custom</PresentationFormat>
  <Paragraphs>147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Positive Functioning in African American Families: Maternal and Paternal Romantic Attachment as Moderators of Associations between Local Educational Opportunity and Positive Interparental Conflict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Raucci, Melissa</dc:creator>
  <cp:lastModifiedBy>Hannah Swerbenski</cp:lastModifiedBy>
  <cp:revision>4</cp:revision>
  <dcterms:created xsi:type="dcterms:W3CDTF">2023-07-07T15:06:35Z</dcterms:created>
  <dcterms:modified xsi:type="dcterms:W3CDTF">2023-07-20T14:49:49Z</dcterms:modified>
</cp:coreProperties>
</file>