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3" autoAdjust="0"/>
    <p:restoredTop sz="94660"/>
  </p:normalViewPr>
  <p:slideViewPr>
    <p:cSldViewPr snapToGrid="0">
      <p:cViewPr>
        <p:scale>
          <a:sx n="10" d="100"/>
          <a:sy n="10" d="100"/>
        </p:scale>
        <p:origin x="3222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B5997-69BE-44BC-BF0D-8FEB5FDFDB82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368BB-BCDC-4CCA-B017-D6D75CA4FD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70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1pPr>
    <a:lvl2pPr marL="2149808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2pPr>
    <a:lvl3pPr marL="4299616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3pPr>
    <a:lvl4pPr marL="6449424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4pPr>
    <a:lvl5pPr marL="8599232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5pPr>
    <a:lvl6pPr marL="10749045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6pPr>
    <a:lvl7pPr marL="12898853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7pPr>
    <a:lvl8pPr marL="15048660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8pPr>
    <a:lvl9pPr marL="17198468" algn="l" defTabSz="4299616" rtl="0" eaLnBrk="1" latinLnBrk="0" hangingPunct="1">
      <a:defRPr sz="56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 title = Maternal executive function partially mediates effects of early socioeconomic risk on child executive functioning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APS REQUIREMENTS</a:t>
            </a:r>
          </a:p>
          <a:p>
            <a:pPr marL="2336407" lvl="1" indent="-185738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Size = 55.9” width x 42.1” height, landscape</a:t>
            </a:r>
          </a:p>
          <a:p>
            <a:pPr marL="2336407" lvl="1" indent="-185738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Minimum of 24-28 font size, 32+ better for readability</a:t>
            </a:r>
          </a:p>
          <a:p>
            <a:pPr marL="2336407" lvl="1" indent="-185738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Images as jpg with 72/96 dpi</a:t>
            </a:r>
          </a:p>
          <a:p>
            <a:pPr marL="2336407" lvl="1" indent="-185738">
              <a:buFont typeface="Arial" panose="020B0604020202020204" pitchFamily="34" charset="0"/>
              <a:buChar char="•"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&gt; save as &gt; 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05616A-52B6-AA42-A21D-C5B01CA9B3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12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8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80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00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0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789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0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34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7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8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8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8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EFC30-99D5-4B2A-973B-52E9092ED036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7645A-6DDF-4593-903E-FDC77A22D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hyperlink" Target="https://doi.org/10.1007/s10389-013-0605-4" TargetMode="External"/><Relationship Id="rId3" Type="http://schemas.openxmlformats.org/officeDocument/2006/relationships/hyperlink" Target="https://doi.org/10.1080/14616730903416955" TargetMode="External"/><Relationship Id="rId7" Type="http://schemas.openxmlformats.org/officeDocument/2006/relationships/image" Target="../media/image1.png"/><Relationship Id="rId12" Type="http://schemas.openxmlformats.org/officeDocument/2006/relationships/hyperlink" Target="https://doi.org/10.1002/jts.2204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oi.org/10.1016/j.jad.2020.03.084" TargetMode="External"/><Relationship Id="rId11" Type="http://schemas.openxmlformats.org/officeDocument/2006/relationships/image" Target="../media/image5.png"/><Relationship Id="rId5" Type="http://schemas.openxmlformats.org/officeDocument/2006/relationships/hyperlink" Target="https://doi.org/10.1177/1359104512437210" TargetMode="External"/><Relationship Id="rId10" Type="http://schemas.openxmlformats.org/officeDocument/2006/relationships/image" Target="../media/image4.emf"/><Relationship Id="rId4" Type="http://schemas.openxmlformats.org/officeDocument/2006/relationships/hyperlink" Target="https://doi.org/10.1002/imhj.20189" TargetMode="External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4FDF73-7BF8-824E-9CAE-3D4C451A8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0576" y="238315"/>
            <a:ext cx="44451547" cy="2857558"/>
          </a:xfrm>
          <a:noFill/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sz="9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Expanding Treatment Targets: Meta-analysis of Attachment-Based Interventions on Caregiver Psychopathology Outcomes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48B65F-E437-F441-BC7E-DEF6DB401899}"/>
              </a:ext>
            </a:extLst>
          </p:cNvPr>
          <p:cNvSpPr txBox="1"/>
          <p:nvPr/>
        </p:nvSpPr>
        <p:spPr>
          <a:xfrm>
            <a:off x="650214" y="6537810"/>
            <a:ext cx="10316756" cy="62478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12875" indent="-512875">
              <a:buFont typeface="Wingdings" pitchFamily="2" charset="2"/>
              <a:buChar char="q"/>
            </a:pPr>
            <a:endParaRPr lang="en-US" sz="4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Attachment-based interventions are evidence-based treatments that utilize the principles of Attachment Theory in clinical work with caregivers and children (Ziv, 2005).</a:t>
            </a:r>
          </a:p>
          <a:p>
            <a:pPr algn="l"/>
            <a:endParaRPr lang="en-US" sz="4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reviews have primarily focused on the benefits of attachment-based interventions for parenting and children’s attachment security (e.g.,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Facompré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 2018).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3F8696-8171-1448-B672-EDDF52581637}"/>
              </a:ext>
            </a:extLst>
          </p:cNvPr>
          <p:cNvSpPr txBox="1"/>
          <p:nvPr/>
        </p:nvSpPr>
        <p:spPr>
          <a:xfrm>
            <a:off x="650214" y="19381903"/>
            <a:ext cx="10316756" cy="1363450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12875" indent="-512875">
              <a:buFont typeface="Wingdings" pitchFamily="2" charset="2"/>
              <a:buChar char="q"/>
            </a:pPr>
            <a:endParaRPr lang="en-US" sz="4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776 records screened from PsycINFO, PubMed, and Web of Science, resulting in 39 studies (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Ncg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3,339, 72 extracted effects) meeting inclusion criteria.</a:t>
            </a:r>
          </a:p>
          <a:p>
            <a:pPr marL="512875" indent="-512875">
              <a:buFont typeface="Wingdings" pitchFamily="2" charset="2"/>
              <a:buChar char="q"/>
            </a:pPr>
            <a:endParaRPr lang="en-US" sz="4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Records were included in the present meta-analysis if they met the following criteria:</a:t>
            </a:r>
          </a:p>
          <a:p>
            <a:endParaRPr lang="en-US" sz="4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5753" lvl="1" indent="-683836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written in English</a:t>
            </a:r>
          </a:p>
          <a:p>
            <a:pPr marL="1025753" lvl="1" indent="-683836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Conducted with human subjects</a:t>
            </a:r>
          </a:p>
          <a:p>
            <a:pPr marL="1025753" lvl="1" indent="-683836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Evaluated attachment-based interventions (including RCTs and within-person change designs) involving both caregiver and child</a:t>
            </a:r>
          </a:p>
          <a:p>
            <a:pPr marL="1025753" lvl="1" indent="-683836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Included measures of caregiver psychopathology outcomes</a:t>
            </a:r>
          </a:p>
          <a:p>
            <a:pPr marL="1025753" lvl="1" indent="-683836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Assessed changes in caregiver psychopathology due to treatment</a:t>
            </a:r>
          </a:p>
          <a:p>
            <a:pPr marL="1025753" lvl="1" indent="-683836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Targeted children aged 6 or younger on average at baseline</a:t>
            </a:r>
          </a:p>
          <a:p>
            <a:pPr marL="1025753" lvl="1" indent="-683836">
              <a:buFont typeface="+mj-lt"/>
              <a:buAutoNum type="arabicPeriod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Reported unique effects not found in other identified study records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E3E3F0-B01F-8E4A-AB3E-5F2053D60C6D}"/>
              </a:ext>
            </a:extLst>
          </p:cNvPr>
          <p:cNvSpPr txBox="1"/>
          <p:nvPr/>
        </p:nvSpPr>
        <p:spPr>
          <a:xfrm>
            <a:off x="650214" y="6126199"/>
            <a:ext cx="10316756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802D7E-A53A-514A-AC8A-5963227CDA14}"/>
              </a:ext>
            </a:extLst>
          </p:cNvPr>
          <p:cNvSpPr txBox="1"/>
          <p:nvPr/>
        </p:nvSpPr>
        <p:spPr>
          <a:xfrm>
            <a:off x="650214" y="12785674"/>
            <a:ext cx="10316756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CB2639-C4A1-3A4C-B275-26DCF64F3F7A}"/>
              </a:ext>
            </a:extLst>
          </p:cNvPr>
          <p:cNvSpPr txBox="1"/>
          <p:nvPr/>
        </p:nvSpPr>
        <p:spPr>
          <a:xfrm>
            <a:off x="650214" y="33824307"/>
            <a:ext cx="24231092" cy="52629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Barnicot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K., Welsh, M.,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Kalwarowsky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S., Stevens, E., Iles, J., Parker, J., Miele, M., Lawn, T., O’Hanlon, L.,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Sundaresh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Ajala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O., Bassett, P., Jones, C., Ramchandani, P., &amp; Crawford, M. (2022). Video feedback parent-infant intervention for mothers experiencing enduring difficulties in managing emotions and relationships: A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randomised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controlled feasibility trial.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British Journal of Clinical Psychology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61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1188–1210. https://doi.org/10.1111/bjc.12388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Bernstein, R. E., Timmons, A. C., &amp; Lieberman, A. F. (2019). Interpersonal Violence, Maternal Perception of Infant Emotion, and Child-Parent Psychotherapy.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Family Violence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309–320. https://doi.org/10.1007/s10896-019-00041-7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Cassidy, J., Ziv, Y.,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Stupica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B., Sherman, L. J., Butler, H.,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Karfgin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A., Cooper, G., Hoffman, K. T., &amp; Powell, B. (2010). Enhancing attachment security in the infants of women in a jail-diversion program.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Attachment &amp; Human Development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 333–353. </a:t>
            </a:r>
            <a:r>
              <a:rPr lang="en-US" sz="1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https://doi.org/10.1080/14616730903416955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Chakkalackal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Rosan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Corfield, F.,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Stavrou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S., Kennedy, H., Bou, C., &amp;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Breedvelt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(2021). A mixed-method evaluation of video interaction guidance (VIG) delivered by early-years workers in a socially disadvantaged urban community.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Journal of Mental Health Training, Education and Practice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396–409. https://doi.org/10.1108/JMHTEP-08-2020-0053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Clark, R.,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Tluczek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A., &amp; Brown, R. (2008). A mother-infant therapy group model for postpartum depression.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Infant Mental Health Journal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514–536. </a:t>
            </a:r>
            <a:r>
              <a:rPr lang="en-US" sz="1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https://doi.org/10.1002/imhj.20189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Cohen, N. J., Muir, E., Parker, C. J., Brown, M.,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Lojkasek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Muir, R., &amp; Barwick, M. (1999). Watch, wait and wonder: Testing the effectiveness of a new approach to mother-infant psychotherapy.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Infant Mental Health Journal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429–451. https://doi.org/10.1002/(SICI)1097-0355(199924)20:4&lt;429::AID-IMHJ5&gt;3.0.CO;2-Q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Cohen, N.,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Lojkasek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&amp; Muir, E. (2006). WATCH, WAIT, AND WONDER: An Infant-led Approach to Infant-parent Psychotherapy.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Signal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Facompré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R., Bernard, K., &amp; Waters, T. E. A. (2018). Effectiveness of interventions in preventing disorganized attachment: A meta-analysis.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and Psychopathology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(1), 1–11. https://doi.org/10.1017/S0954579417000426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Fonagy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Sleed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&amp;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Baradon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 (2016). Randomized Controlled Trial of Parent–Infant Psychotherapy for Parents with Mental Health Problems and Young Infants.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Infant Mental Health Journal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37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(2), 97–114. https://doi.org/10.1002/imhj.21553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Ghosh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Ippen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Harris, W. W., Van Horn, P., &amp; Lieberman, A. F. (2011). Traumatic and stressful events in early childhood: Can treatment help those at highest risk?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 Abuse &amp; Neglect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(7), 504–513. https://doi.org/10.1016/j.chiabu.2011.03.009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Goodman, J. H., Prager, J., Goldstein, R., &amp; Freeman, M. (2015). Perinatal Dyadic Psychotherapy for postpartum depression: A randomized controlled pilot trial.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Archives of Women’s Mental Health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493–506. https://doi.org/10.1007/s00737-014-0483-y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Goodman, J. H., Guarino, A. J., &amp; Prager, J. E. (2013). Perinatal dyadic psychotherapy: Design, implementation, and acceptability.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Family Nursing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(3), 295–323. https://doi.org/10.1177/1074840713484822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Gray, S., Moberg, S.,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Obus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E., Parker, V., Rosenblum, K.,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Muzik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Zeanah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&amp; Drury, S. (2022). Harnessing Virtual Mom Power: Process and Outcomes of a Pilot Telehealth Adaptation of a Multifamily, Attachment-Based Intervention.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Infant, Child, and Adolescent Psychotherapy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1–13. https://doi.org/10.1080/15289168.2022.2045464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Guild, D. J., Alto, M. E., Handley, E. D.,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Rogosch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Cicchetti, D., &amp; Toth, S. L. (2021). Attachment and Affect between Mothers with Depression and their Children: Longitudinal Outcomes of Child Parent Psychotherapy.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on Child and Adolescent Psychopathology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49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563–577. https://doi.org/10.1007/s10802-020-00681-0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Hagan, M. J., Browne, D. T.,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Sulik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Ippen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G., Bush, N., &amp; Lieberman, A. F. (2017). Parent and Child Trauma Symptoms During Child–Parent Psychotherapy: A Prospective Cohort Study of Dyadic Change.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Traumatic Stress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(6), 690–697. https://doi.org/10.1002/jts.22240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Huber, A., McMahon, C. A., &amp;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Sweller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N. (2015). Efficacy of the 20-Week Circle of Security Intervention: Changes in Caregiver Reflective Functioning, Representations, and Child Attachment in an Australian Clinical Sample.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Infant Mental Health Journal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(6), 556–574. https://doi.org/10.1002/imhj.21540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Kalinauskiene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L.,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Cekuoliene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D., Van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Ijzendoorn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H.,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Bakermans-Kranenburg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J.,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Juffer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F., &amp;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Kusakovskaja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I. (2009). Supporting insensitive mothers: The Vilnius randomized control trial of video-feedback intervention to promote maternal sensitivity and infant attachment security.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Child: Care, Health and Development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613–623. https://doi.org/10.1111/j.1365-2214.2009.00962.x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Lavi, I., Gard, A. M., Hagan, M., Van Horn, P., &amp; Lieberman, A. F. (2015). Child-Parent Psychotherapy Examined in a Perinatal Sample: Depression, Posttraumatic Stress Symptoms and Child-Rearing Attitudes.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Social and Clinical Psychology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(1), 64–82. https://doi.org/10.1521/jscp.2015.34.1.64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Lawrence, P. J., Davies, B., &amp; Ramchandani, P. G. (2013). Using video feedback to improve early father-infant interaction: A pilot study.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Clinical Child Psychology and Psychiatry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(1), 61–71. </a:t>
            </a:r>
            <a:r>
              <a:rPr lang="en-US" sz="1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https://doi.org/10.1177/1359104512437210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Lenze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S., Potts, M., Rodgers, J., &amp;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J. (2020). Lessons learned from a pilot randomized controlled trial of dyadic interpersonal psychotherapy for perinatal depression in a low-income population.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Affective Disorders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271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https://doi.org/10.1016/j.jad.2020.03.084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Lieberman, A. F., Van horn, P., &amp;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Ippen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 G. (2005). Toward Evidence-Based Treatment: Child-Parent Psychotherapy with Preschoolers Exposed to Marital Violence.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the American Academy of Child &amp; Adolescent Psychiatry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44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(12), 1241–1248. https://doi.org/10.1097/01.chi.0000181047.59702.58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21" name="Picture 20" descr="Logo&#10;&#10;Description automatically generated">
            <a:extLst>
              <a:ext uri="{FF2B5EF4-FFF2-40B4-BE49-F238E27FC236}">
                <a16:creationId xmlns:a16="http://schemas.microsoft.com/office/drawing/2014/main" id="{8551FA80-EEBC-1544-84C9-A73C4BC41B2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438" y="238311"/>
            <a:ext cx="2968753" cy="285756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D627F67-AAF2-C64D-B662-44A0E4BED523}"/>
              </a:ext>
            </a:extLst>
          </p:cNvPr>
          <p:cNvSpPr txBox="1"/>
          <p:nvPr/>
        </p:nvSpPr>
        <p:spPr>
          <a:xfrm>
            <a:off x="11162578" y="22855012"/>
            <a:ext cx="15366414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&amp; Discussion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DDB3F917-70E8-FD4F-B1B0-3C6EF5475DE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546" r="9674" b="-709"/>
          <a:stretch/>
        </p:blipFill>
        <p:spPr>
          <a:xfrm>
            <a:off x="47852123" y="-735"/>
            <a:ext cx="2968753" cy="333565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0C33DA51-6035-6D27-18B2-FE5FE1EA40B0}"/>
              </a:ext>
            </a:extLst>
          </p:cNvPr>
          <p:cNvSpPr txBox="1"/>
          <p:nvPr/>
        </p:nvSpPr>
        <p:spPr>
          <a:xfrm>
            <a:off x="21480062" y="20588900"/>
            <a:ext cx="184731" cy="299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348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82082E-1CB1-608C-F050-F99352034DEC}"/>
              </a:ext>
            </a:extLst>
          </p:cNvPr>
          <p:cNvSpPr txBox="1"/>
          <p:nvPr/>
        </p:nvSpPr>
        <p:spPr>
          <a:xfrm>
            <a:off x="650214" y="18316372"/>
            <a:ext cx="10316756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EF9B3DE-6915-A057-B7FC-652D603A8E6F}"/>
              </a:ext>
            </a:extLst>
          </p:cNvPr>
          <p:cNvSpPr txBox="1"/>
          <p:nvPr/>
        </p:nvSpPr>
        <p:spPr>
          <a:xfrm>
            <a:off x="650214" y="13865299"/>
            <a:ext cx="10316756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27396" indent="-427396">
              <a:buFont typeface="Wingdings" pitchFamily="2" charset="2"/>
              <a:buChar char="q"/>
            </a:pPr>
            <a:endParaRPr lang="en-US" sz="4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7396" indent="-427396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characterize the efficacy of attachment-based interventions for reducing caregiver psychopathology by incorporating complementary Family Systems Theory and developmental psychopathology frameworks.</a:t>
            </a:r>
            <a:endParaRPr lang="en-US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ACF3F01-D2CA-2443-AD40-DFDADF53DF2B}"/>
              </a:ext>
            </a:extLst>
          </p:cNvPr>
          <p:cNvSpPr txBox="1"/>
          <p:nvPr/>
        </p:nvSpPr>
        <p:spPr>
          <a:xfrm>
            <a:off x="10966970" y="6126199"/>
            <a:ext cx="39271079" cy="10156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pic>
        <p:nvPicPr>
          <p:cNvPr id="1031" name="Picture 1030">
            <a:extLst>
              <a:ext uri="{FF2B5EF4-FFF2-40B4-BE49-F238E27FC236}">
                <a16:creationId xmlns:a16="http://schemas.microsoft.com/office/drawing/2014/main" id="{2A6AF852-D011-B431-1871-D1215A92FE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50644" y="7093407"/>
            <a:ext cx="26887405" cy="7713411"/>
          </a:xfrm>
          <a:prstGeom prst="rect">
            <a:avLst/>
          </a:prstGeom>
        </p:spPr>
      </p:pic>
      <p:pic>
        <p:nvPicPr>
          <p:cNvPr id="1033" name="Picture 1032">
            <a:extLst>
              <a:ext uri="{FF2B5EF4-FFF2-40B4-BE49-F238E27FC236}">
                <a16:creationId xmlns:a16="http://schemas.microsoft.com/office/drawing/2014/main" id="{68D3766C-B439-0BC0-4E35-6BAF0FB53A8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3318300" y="14059937"/>
            <a:ext cx="26807714" cy="7713411"/>
          </a:xfrm>
          <a:prstGeom prst="rect">
            <a:avLst/>
          </a:prstGeom>
        </p:spPr>
      </p:pic>
      <p:sp>
        <p:nvSpPr>
          <p:cNvPr id="1049" name="TextBox 1048">
            <a:extLst>
              <a:ext uri="{FF2B5EF4-FFF2-40B4-BE49-F238E27FC236}">
                <a16:creationId xmlns:a16="http://schemas.microsoft.com/office/drawing/2014/main" id="{400D58E6-16B6-CEBC-E335-BF7C877AA948}"/>
              </a:ext>
            </a:extLst>
          </p:cNvPr>
          <p:cNvSpPr txBox="1"/>
          <p:nvPr/>
        </p:nvSpPr>
        <p:spPr>
          <a:xfrm>
            <a:off x="26724950" y="21363262"/>
            <a:ext cx="23433390" cy="7140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Meta-Analytic Effects for Caregiver Outcomes</a:t>
            </a:r>
          </a:p>
        </p:txBody>
      </p:sp>
      <p:sp>
        <p:nvSpPr>
          <p:cNvPr id="1050" name="TextBox 1049">
            <a:extLst>
              <a:ext uri="{FF2B5EF4-FFF2-40B4-BE49-F238E27FC236}">
                <a16:creationId xmlns:a16="http://schemas.microsoft.com/office/drawing/2014/main" id="{780A2F78-7689-BB2B-6736-2FFEAAF18015}"/>
              </a:ext>
            </a:extLst>
          </p:cNvPr>
          <p:cNvSpPr txBox="1"/>
          <p:nvPr/>
        </p:nvSpPr>
        <p:spPr>
          <a:xfrm>
            <a:off x="11146569" y="23830571"/>
            <a:ext cx="15382423" cy="96860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512875" indent="-512875">
              <a:buFont typeface="Wingdings" pitchFamily="2" charset="2"/>
              <a:buChar char="q"/>
            </a:pPr>
            <a:endParaRPr lang="en-US" sz="3200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body of evidence suggests that attachment-based interventions are efficacious for reducing caregiver depression, anxiety, and PTSD</a:t>
            </a: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Attachment-based interventions may not be as effective for treating caregiver global distress symptoms </a:t>
            </a: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Within-person treatment effects of attachment-based interventions on caregiver psychopathology were generally larger than treatment effects relative to controls </a:t>
            </a: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generally indicated minimal publication bias, although there was some observed heterogeneity in effects</a:t>
            </a: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These results underscore that the benefits of attachment-based interventions extend to broader treatment targets, including reductions in</a:t>
            </a:r>
            <a:r>
              <a:rPr lang="en-US" sz="40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caregiver psychopathology</a:t>
            </a:r>
          </a:p>
          <a:p>
            <a:pPr marL="512875" indent="-512875">
              <a:buFont typeface="Wingdings" pitchFamily="2" charset="2"/>
              <a:buChar char="q"/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Attachment-based interventions may be more cost effective than individual treatments for both the child and caregiver separately </a:t>
            </a:r>
          </a:p>
          <a:p>
            <a:pPr algn="l"/>
            <a:endParaRPr lang="en-US" sz="3142" dirty="0">
              <a:solidFill>
                <a:srgbClr val="0D0D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91FF48A1-4C13-887F-FE38-363FE8E8E524}"/>
              </a:ext>
            </a:extLst>
          </p:cNvPr>
          <p:cNvSpPr txBox="1"/>
          <p:nvPr/>
        </p:nvSpPr>
        <p:spPr>
          <a:xfrm>
            <a:off x="650214" y="33085903"/>
            <a:ext cx="50170662" cy="7140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4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pic>
        <p:nvPicPr>
          <p:cNvPr id="5" name="Picture 4" descr="A diagram of a flowchart&#10;&#10;Description automatically generated">
            <a:extLst>
              <a:ext uri="{FF2B5EF4-FFF2-40B4-BE49-F238E27FC236}">
                <a16:creationId xmlns:a16="http://schemas.microsoft.com/office/drawing/2014/main" id="{4ED36092-A3F8-F194-94B8-F5003648B2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342527" y="7243399"/>
            <a:ext cx="11632560" cy="15510076"/>
          </a:xfrm>
          <a:prstGeom prst="rect">
            <a:avLst/>
          </a:prstGeom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6432BB96-2005-FE45-DE49-56F4C2894C19}"/>
              </a:ext>
            </a:extLst>
          </p:cNvPr>
          <p:cNvSpPr txBox="1">
            <a:spLocks/>
          </p:cNvSpPr>
          <p:nvPr/>
        </p:nvSpPr>
        <p:spPr>
          <a:xfrm>
            <a:off x="3354277" y="2992093"/>
            <a:ext cx="44451547" cy="285755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51206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64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Hannah Swerbenski, M.A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.1, 2,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B.A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Justin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Russotti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Ph.D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.2,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Melissa L. Sturge-Apple,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1, 2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Akamewane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Ebude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&amp; Sheree Toth, Ph.D.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Rochester; </a:t>
            </a:r>
            <a:r>
              <a:rPr lang="en-US" sz="5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Rochester Medical Center/Mt. Hope Family Center</a:t>
            </a:r>
            <a:endParaRPr lang="en-US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B9E690-0BDA-4F0A-5BA7-4EA64E808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031740"/>
              </p:ext>
            </p:extLst>
          </p:nvPr>
        </p:nvGraphicFramePr>
        <p:xfrm>
          <a:off x="26747314" y="22096170"/>
          <a:ext cx="23433390" cy="10709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14265">
                  <a:extLst>
                    <a:ext uri="{9D8B030D-6E8A-4147-A177-3AD203B41FA5}">
                      <a16:colId xmlns:a16="http://schemas.microsoft.com/office/drawing/2014/main" val="2329410098"/>
                    </a:ext>
                  </a:extLst>
                </a:gridCol>
                <a:gridCol w="890337">
                  <a:extLst>
                    <a:ext uri="{9D8B030D-6E8A-4147-A177-3AD203B41FA5}">
                      <a16:colId xmlns:a16="http://schemas.microsoft.com/office/drawing/2014/main" val="2917078923"/>
                    </a:ext>
                  </a:extLst>
                </a:gridCol>
                <a:gridCol w="1155031">
                  <a:extLst>
                    <a:ext uri="{9D8B030D-6E8A-4147-A177-3AD203B41FA5}">
                      <a16:colId xmlns:a16="http://schemas.microsoft.com/office/drawing/2014/main" val="906202240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497510083"/>
                    </a:ext>
                  </a:extLst>
                </a:gridCol>
                <a:gridCol w="1443789">
                  <a:extLst>
                    <a:ext uri="{9D8B030D-6E8A-4147-A177-3AD203B41FA5}">
                      <a16:colId xmlns:a16="http://schemas.microsoft.com/office/drawing/2014/main" val="3640238821"/>
                    </a:ext>
                  </a:extLst>
                </a:gridCol>
                <a:gridCol w="3031958">
                  <a:extLst>
                    <a:ext uri="{9D8B030D-6E8A-4147-A177-3AD203B41FA5}">
                      <a16:colId xmlns:a16="http://schemas.microsoft.com/office/drawing/2014/main" val="1639344525"/>
                    </a:ext>
                  </a:extLst>
                </a:gridCol>
                <a:gridCol w="2093495">
                  <a:extLst>
                    <a:ext uri="{9D8B030D-6E8A-4147-A177-3AD203B41FA5}">
                      <a16:colId xmlns:a16="http://schemas.microsoft.com/office/drawing/2014/main" val="1314452978"/>
                    </a:ext>
                  </a:extLst>
                </a:gridCol>
                <a:gridCol w="1395663">
                  <a:extLst>
                    <a:ext uri="{9D8B030D-6E8A-4147-A177-3AD203B41FA5}">
                      <a16:colId xmlns:a16="http://schemas.microsoft.com/office/drawing/2014/main" val="1102169316"/>
                    </a:ext>
                  </a:extLst>
                </a:gridCol>
                <a:gridCol w="2045369">
                  <a:extLst>
                    <a:ext uri="{9D8B030D-6E8A-4147-A177-3AD203B41FA5}">
                      <a16:colId xmlns:a16="http://schemas.microsoft.com/office/drawing/2014/main" val="93118316"/>
                    </a:ext>
                  </a:extLst>
                </a:gridCol>
                <a:gridCol w="2638430">
                  <a:extLst>
                    <a:ext uri="{9D8B030D-6E8A-4147-A177-3AD203B41FA5}">
                      <a16:colId xmlns:a16="http://schemas.microsoft.com/office/drawing/2014/main" val="299658443"/>
                    </a:ext>
                  </a:extLst>
                </a:gridCol>
              </a:tblGrid>
              <a:tr h="47815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Cohen’s d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 CI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3200" kern="1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 Rel-Prob</a:t>
                      </a:r>
                      <a:endParaRPr lang="en-US" sz="28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Egger’s Z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581338"/>
                  </a:ext>
                </a:extLst>
              </a:tr>
              <a:tr h="9351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Within-Person Effects on Caregiver Depression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-.821***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[-1.133, -.509]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307.62***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96.07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-3.99***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6714998"/>
                  </a:ext>
                </a:extLst>
              </a:tr>
              <a:tr h="14026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Adjusted Within-Person Effects on Caregiver Depression (Outliers Removed)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-.654***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.12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[-.897, -.411]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247.80***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93.37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-2.48*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46530"/>
                  </a:ext>
                </a:extLst>
              </a:tr>
              <a:tr h="9351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RCT Designs on Caregiver Depression </a:t>
                      </a:r>
                    </a:p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(Relative to Control)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1253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-.231**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.07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[-.372, -.089]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20.76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30.81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.94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-.198*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4036074"/>
                  </a:ext>
                </a:extLst>
              </a:tr>
              <a:tr h="9351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Within-Person Effects on Caregiver Global Distress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-.668***</a:t>
                      </a:r>
                      <a:endParaRPr lang="en-US" sz="3200" b="1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.15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[-.953, -.383]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49.18***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85.69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.90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.28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8113511"/>
                  </a:ext>
                </a:extLst>
              </a:tr>
              <a:tr h="9351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RCT Designs on Caregiver Global Distress (Relative to Control)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-.254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[-.638, -.130]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18.57**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70.57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.03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-2.32*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7853372"/>
                  </a:ext>
                </a:extLst>
              </a:tr>
              <a:tr h="81822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Adjusted RCT Designs on Caregiver Global Distress 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(Relative to Control, Outlier Removed)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-.408**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.14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[-.682, -.134]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4.82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22.73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-1.06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2687100"/>
                  </a:ext>
                </a:extLst>
              </a:tr>
              <a:tr h="9351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Within-Person Effects on Caregiver Posttraumatic Stress Symptoms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-1.111***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[-1.809, -.412]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52.47***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93.06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.83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.20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3829582"/>
                  </a:ext>
                </a:extLst>
              </a:tr>
              <a:tr h="93511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Within-Person Effects on Caregiver Anxiety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-.756***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.33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[-1.405, -.107]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53.02***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94.79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.88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-4.72***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7252432"/>
                  </a:ext>
                </a:extLst>
              </a:tr>
              <a:tr h="10758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Adjusted Within-Person Effects on Caregiver Anxiety (Outlier Removed)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-.509***</a:t>
                      </a:r>
                      <a:endParaRPr lang="en-US" sz="3200" b="1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.24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[-.978, -.040]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40.11***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90.78</a:t>
                      </a:r>
                      <a:endParaRPr lang="en-US" sz="3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.86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-5.98***</a:t>
                      </a:r>
                      <a:endParaRPr lang="en-US" sz="3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830669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FB467FE-6463-35E6-10E6-18672E08518C}"/>
              </a:ext>
            </a:extLst>
          </p:cNvPr>
          <p:cNvSpPr txBox="1"/>
          <p:nvPr/>
        </p:nvSpPr>
        <p:spPr>
          <a:xfrm>
            <a:off x="24881306" y="33808165"/>
            <a:ext cx="25619528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Maupin, A. N., Samuel, E. E., Nappi, S. M., Heath, J. M., &amp; Smith, M. V. (2017). Disseminating a parenting intervention in the community: Experiences from a multi-site evaluation.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Child and Family Studies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(11), 3079–3092. https://doi.org/10.1007/s10826-017-0804-7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Maxwell, A.-M., McMahon, C., Huber, A., Reay, R. E., Hawkins, E., &amp; Barnett, B. (2021). Examining the Effectiveness of Circle of Security Parenting (COS-P): A Multi-Site Non-Randomized Study with Waitlist Control.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Child and Family Studies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1123–1140. https://doi.org/10.1007/s10826-021-01932-4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Muzik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Rosenblum, K.,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Alfafara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E., Schuster, M., Miller, N., Waddell, R., &amp; Kohler, E. (2015). Mom Power: Preliminary outcomes of a group intervention to improve mental health and parenting among high-risk mothers.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Archives of Women’s Mental Health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(3). https://doi.org/10.1007/s00737-014-0490-z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Ordway, M. R., Sadler, L. S., Dixon, J., Close, N., Mayes, L., &amp; Slade, A. (2014). Lasting effects of an interdisciplinary home visiting program on child behavior: Preliminary follow-up results of a randomized trial.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Pediatric Nursing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(1), 10.1016/j.pedn.2013.04.006. https://doi.org/10.1016/j.pedn.2013.04.006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Perrone, L.,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Imrisek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S. D., Dash, A., Rodriguez, M.,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Monticciolo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E., &amp; Bernard, K. (2021). Changing parental depression and sensitivity: Randomized clinical trial of ABC’s effectiveness in the community.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and Psychopathology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1026–1040. https://doi.org/10.1017/S0954579420000310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Ribaudo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J., Lawler, J. M., Jester, J. M., Riggs, J., Erickson, N. L., Stacks, A. M., Brophy-Herb, H.,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Muzik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&amp; Rosenblum, K. L. (2021). Maternal History of Adverse Experiences and Posttraumatic Stress Disorder Symptoms Impact Toddlers’ Early Socioemotional Wellbeing: The Benefits of Infant Mental Health-Home Visiting.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Frontiers in Psychology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792989. https://doi.org/10.3389/fpsyg.2021.792989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-45720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Rostad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W. (2014). Examining the effectiveness of the circle of security parenting DVD program.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Montana Graduate Student Theses, Dissertations, &amp; Professional Papers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10783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123.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Sharma, C.,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Chinitz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Hackley, B., Hoffman, A., Shankar, V.,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Zambella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Stange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M., Kavanaugh, M., &amp; Shapiro, A. (2022). Evaluation of a Mother-Infant Dyadic Video-Feedback Intervention in a Community Health Center in South Bronx, New York City.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Health Care for the Poor and Underserved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33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120–135.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Sleed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Baradon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T., &amp;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Fonagy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P. (2013). New Beginnings for mothers and babies in prison: A cluster randomized controlled trial.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Attachment &amp; Human Development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(4),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Suchman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Decoste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Castiglioni, N.,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Legow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N., &amp; Mayes, L. (2008). THE MOTHERS AND TODDLERS PROGRAM: Preliminary Findings From an Attachment-Based Parenting Intervention for Substance-Abusing Mothers.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Psychoanalytic Psychology: The Official Journal of the Division of Psychoanalysis, American Psychological Association, Division 39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(3), 499–517. https://doi.org/10.1037/0736-9735.25.3.499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Suchman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N. E.,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DeCoste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C., Castiglioni, N., McMahon, T. J.,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Rounsaville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B., &amp; Mayes, L. (2010). The Mothers and Toddlers Program, an attachment-based parenting intervention for substance using women: Post-treatment results from a randomized clinical pilot.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Attachment &amp; Human Development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483–504. https://doi.org/10.1080/14616734.2010.501983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Suchman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N. E.,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Decoste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C., McMahon, T. J., </a:t>
            </a:r>
            <a:r>
              <a:rPr lang="en-US" sz="12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Rounsaville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B., &amp; Mayes, L. (2011). The mothers and toddlers program, an attachment-based parenting intervention for substance-using women: results at 6-week follow-up in a randomized clinical pilot.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Infant Mental Health Journal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32</a:t>
            </a:r>
            <a:r>
              <a:rPr lang="en-US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(4), 427–449. https://doi.org/10.1002/imhj.20303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Suess, G. J., Bohlen, U., Carlson, E. A., Spangler, G., &amp;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Frumentia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Maier, M. (2016). Effectiveness of attachment based STEEP</a:t>
            </a:r>
            <a:r>
              <a:rPr lang="en-US" sz="12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TM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intervention in a German high-risk sample.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Attachment &amp; Human Development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443–460. https://doi.org/10.1080/14616734.2016.1165265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Toth, S. L., 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Rogosch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F. A., Manly, J. T., &amp; Cicchetti, D. (2006). The efficacy of toddler-parent psychotherapy to reorganize attachment in the young offspring of mothers with major depressive disorder: A randomized preventive trial.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Consulting and Clinical Psychology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74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(6), 1006–1016. https://doi.org/10.1037/0022-006X.74.6.1006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Waters, S. F., Hagan, M. J., Rivera, L., &amp; Lieberman, A. F. (2015). Improvements in the Child-Rearing Attitudes of Latina Mothers Exposed to Interpersonal Trauma Predict Greater Maternal Sensitivity Toward Their 6-Month-Old Infants.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Traumatic Stress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(5), 426–433. </a:t>
            </a:r>
            <a:r>
              <a:rPr lang="en-US" sz="1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https://doi.org/10.1002/jts.22043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Weihrauch, L., Schäfer, R., &amp; Franz, M. (2014). Long-term efficacy of an attachment-based parental training program for single mothers and their children: A randomized controlled trial.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Public Health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(2), 139–153. </a:t>
            </a:r>
            <a:r>
              <a:rPr lang="en-US" sz="12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https://doi.org/10.1007/s10389-013-0605-4</a:t>
            </a:r>
            <a:endParaRPr lang="en-US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Zimmer-</a:t>
            </a:r>
            <a:r>
              <a:rPr lang="en-US" sz="12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Gembeck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M. J., Rudolph, J., Edwards, E.-J., Swan, K., Campbell, S. M., Hawes, T., &amp; Webb, H. J. (2022). The Circle of Security Parenting Program (COS-P): A Randomized Controlled Trial of a Low Intensity, Individualized Attachment-Based Program With at-Risk Caregivers.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Behavior Therapy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53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(2), 208–223. https://doi.org/10.1016/j.beth.2021.07.003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Ziv, Y. (2005). Attachment-Based Intervention Programs: Implications for Attachment Theory and Research. In </a:t>
            </a:r>
            <a:r>
              <a:rPr lang="en-US" sz="1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Enhancing early attachments: Theory, research, intervention, and policy</a:t>
            </a: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(pp. 61–78). Guilford Press.</a:t>
            </a:r>
          </a:p>
          <a:p>
            <a:pPr marL="0" marR="0">
              <a:spcBef>
                <a:spcPts val="0"/>
              </a:spcBef>
            </a:pPr>
            <a:r>
              <a:rPr lang="en-US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82429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831</TotalTime>
  <Words>3234</Words>
  <Application>Microsoft Office PowerPoint</Application>
  <PresentationFormat>Custom</PresentationFormat>
  <Paragraphs>189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Expanding Treatment Targets: Meta-analysis of Attachment-Based Interventions on Caregiver Psychopathology Outcomes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Expanding Treatment Targets: Meta-analysis of Attachment-Based Interventions on Caregiver Psychopathology Outcomes</dc:title>
  <dc:creator>Swerbenski, Hannah G</dc:creator>
  <cp:lastModifiedBy>Swerbenski, Hannah G</cp:lastModifiedBy>
  <cp:revision>2</cp:revision>
  <dcterms:created xsi:type="dcterms:W3CDTF">2024-05-10T13:05:30Z</dcterms:created>
  <dcterms:modified xsi:type="dcterms:W3CDTF">2024-05-15T20:31:46Z</dcterms:modified>
</cp:coreProperties>
</file>