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72" r:id="rId1"/>
  </p:sldMasterIdLst>
  <p:notesMasterIdLst>
    <p:notesMasterId r:id="rId3"/>
  </p:notesMasterIdLst>
  <p:sldIdLst>
    <p:sldId id="263" r:id="rId2"/>
  </p:sldIdLst>
  <p:sldSz cx="43891200" cy="32918400"/>
  <p:notesSz cx="6858000" cy="9144000"/>
  <p:embeddedFontLst>
    <p:embeddedFont>
      <p:font typeface="Domine" panose="02040503040403060204" pitchFamily="18" charset="0"/>
      <p:regular r:id="rId4"/>
    </p:embeddedFont>
  </p:embeddedFontLst>
  <p:custDataLst>
    <p:tags r:id="rId5"/>
  </p:custDataLst>
  <p:defaultTextStyle>
    <a:defPPr>
      <a:defRPr lang="en-US"/>
    </a:defPPr>
    <a:lvl1pPr marL="0" algn="l" defTabSz="4388077" rtl="0" eaLnBrk="1" latinLnBrk="0" hangingPunct="1">
      <a:defRPr sz="8698" kern="1200">
        <a:solidFill>
          <a:schemeClr val="tx1"/>
        </a:solidFill>
        <a:latin typeface="+mn-lt"/>
        <a:ea typeface="+mn-ea"/>
        <a:cs typeface="+mn-cs"/>
      </a:defRPr>
    </a:lvl1pPr>
    <a:lvl2pPr marL="2194039" algn="l" defTabSz="4388077" rtl="0" eaLnBrk="1" latinLnBrk="0" hangingPunct="1">
      <a:defRPr sz="8698" kern="1200">
        <a:solidFill>
          <a:schemeClr val="tx1"/>
        </a:solidFill>
        <a:latin typeface="+mn-lt"/>
        <a:ea typeface="+mn-ea"/>
        <a:cs typeface="+mn-cs"/>
      </a:defRPr>
    </a:lvl2pPr>
    <a:lvl3pPr marL="4388077" algn="l" defTabSz="4388077" rtl="0" eaLnBrk="1" latinLnBrk="0" hangingPunct="1">
      <a:defRPr sz="8698" kern="1200">
        <a:solidFill>
          <a:schemeClr val="tx1"/>
        </a:solidFill>
        <a:latin typeface="+mn-lt"/>
        <a:ea typeface="+mn-ea"/>
        <a:cs typeface="+mn-cs"/>
      </a:defRPr>
    </a:lvl3pPr>
    <a:lvl4pPr marL="6582120" algn="l" defTabSz="4388077" rtl="0" eaLnBrk="1" latinLnBrk="0" hangingPunct="1">
      <a:defRPr sz="8698" kern="1200">
        <a:solidFill>
          <a:schemeClr val="tx1"/>
        </a:solidFill>
        <a:latin typeface="+mn-lt"/>
        <a:ea typeface="+mn-ea"/>
        <a:cs typeface="+mn-cs"/>
      </a:defRPr>
    </a:lvl4pPr>
    <a:lvl5pPr marL="8776160" algn="l" defTabSz="4388077" rtl="0" eaLnBrk="1" latinLnBrk="0" hangingPunct="1">
      <a:defRPr sz="8698" kern="1200">
        <a:solidFill>
          <a:schemeClr val="tx1"/>
        </a:solidFill>
        <a:latin typeface="+mn-lt"/>
        <a:ea typeface="+mn-ea"/>
        <a:cs typeface="+mn-cs"/>
      </a:defRPr>
    </a:lvl5pPr>
    <a:lvl6pPr marL="10970199" algn="l" defTabSz="4388077" rtl="0" eaLnBrk="1" latinLnBrk="0" hangingPunct="1">
      <a:defRPr sz="8698" kern="1200">
        <a:solidFill>
          <a:schemeClr val="tx1"/>
        </a:solidFill>
        <a:latin typeface="+mn-lt"/>
        <a:ea typeface="+mn-ea"/>
        <a:cs typeface="+mn-cs"/>
      </a:defRPr>
    </a:lvl6pPr>
    <a:lvl7pPr marL="13164238" algn="l" defTabSz="4388077" rtl="0" eaLnBrk="1" latinLnBrk="0" hangingPunct="1">
      <a:defRPr sz="8698" kern="1200">
        <a:solidFill>
          <a:schemeClr val="tx1"/>
        </a:solidFill>
        <a:latin typeface="+mn-lt"/>
        <a:ea typeface="+mn-ea"/>
        <a:cs typeface="+mn-cs"/>
      </a:defRPr>
    </a:lvl7pPr>
    <a:lvl8pPr marL="15358277" algn="l" defTabSz="4388077" rtl="0" eaLnBrk="1" latinLnBrk="0" hangingPunct="1">
      <a:defRPr sz="8698" kern="1200">
        <a:solidFill>
          <a:schemeClr val="tx1"/>
        </a:solidFill>
        <a:latin typeface="+mn-lt"/>
        <a:ea typeface="+mn-ea"/>
        <a:cs typeface="+mn-cs"/>
      </a:defRPr>
    </a:lvl8pPr>
    <a:lvl9pPr marL="17552318" algn="l" defTabSz="4388077" rtl="0" eaLnBrk="1" latinLnBrk="0" hangingPunct="1">
      <a:defRPr sz="869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0368" userDrawn="1">
          <p15:clr>
            <a:srgbClr val="A4A3A4"/>
          </p15:clr>
        </p15:guide>
        <p15:guide id="3" orient="horz" pos="10368" userDrawn="1">
          <p15:clr>
            <a:srgbClr val="A4A3A4"/>
          </p15:clr>
        </p15:guide>
        <p15:guide id="4" pos="138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B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63" autoAdjust="0"/>
    <p:restoredTop sz="93519" autoAdjust="0"/>
  </p:normalViewPr>
  <p:slideViewPr>
    <p:cSldViewPr snapToGrid="0">
      <p:cViewPr>
        <p:scale>
          <a:sx n="23" d="100"/>
          <a:sy n="23" d="100"/>
        </p:scale>
        <p:origin x="2144" y="408"/>
      </p:cViewPr>
      <p:guideLst>
        <p:guide orient="horz" pos="6912"/>
        <p:guide pos="10368"/>
        <p:guide orient="horz" pos="10368"/>
        <p:guide pos="13824"/>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font" Target="fonts/font1.fntdata"/><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Users/leenatwal/Desktop/Conference/Discipline%20and%20CE_linear_interactions.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b="1" baseline="0" dirty="0">
                <a:latin typeface="+mj-lt"/>
              </a:rPr>
              <a:t>Neighborhood Risk and Authoritarian Discipline </a:t>
            </a:r>
            <a:endParaRPr lang="en-US" sz="2000" b="1" dirty="0">
              <a:latin typeface="+mj-lt"/>
            </a:endParaRPr>
          </a:p>
        </c:rich>
      </c:tx>
      <c:overlay val="0"/>
    </c:title>
    <c:autoTitleDeleted val="0"/>
    <c:plotArea>
      <c:layout>
        <c:manualLayout>
          <c:layoutTarget val="inner"/>
          <c:xMode val="edge"/>
          <c:yMode val="edge"/>
          <c:x val="0.13749771250735823"/>
          <c:y val="7.9307201458523241E-2"/>
          <c:w val="0.65267901506657378"/>
          <c:h val="0.77666362807657252"/>
        </c:manualLayout>
      </c:layout>
      <c:lineChart>
        <c:grouping val="standard"/>
        <c:varyColors val="0"/>
        <c:ser>
          <c:idx val="0"/>
          <c:order val="0"/>
          <c:tx>
            <c:strRef>
              <c:f>'2 way interactions'!$B$53</c:f>
              <c:strCache>
                <c:ptCount val="1"/>
                <c:pt idx="0">
                  <c:v>Low CE</c:v>
                </c:pt>
              </c:strCache>
            </c:strRef>
          </c:tx>
          <c:spPr>
            <a:ln w="31750">
              <a:solidFill>
                <a:schemeClr val="accent4"/>
              </a:solidFill>
              <a:prstDash val="solid"/>
            </a:ln>
          </c:spPr>
          <c:marker>
            <c:symbol val="diamond"/>
            <c:size val="5"/>
            <c:spPr>
              <a:solidFill>
                <a:srgbClr val="000000"/>
              </a:solidFill>
              <a:ln>
                <a:solidFill>
                  <a:srgbClr val="000000"/>
                </a:solidFill>
                <a:prstDash val="solid"/>
              </a:ln>
            </c:spPr>
          </c:marker>
          <c:cat>
            <c:strRef>
              <c:f>'2 way interactions'!$C$52:$D$52</c:f>
              <c:strCache>
                <c:ptCount val="2"/>
                <c:pt idx="0">
                  <c:v>Low Risk</c:v>
                </c:pt>
                <c:pt idx="1">
                  <c:v>High Risk</c:v>
                </c:pt>
              </c:strCache>
            </c:strRef>
          </c:cat>
          <c:val>
            <c:numRef>
              <c:f>'2 way interactions'!$C$53:$D$53</c:f>
              <c:numCache>
                <c:formatCode>General</c:formatCode>
                <c:ptCount val="2"/>
                <c:pt idx="0">
                  <c:v>2.5659999999999998</c:v>
                </c:pt>
                <c:pt idx="1">
                  <c:v>3.02</c:v>
                </c:pt>
              </c:numCache>
            </c:numRef>
          </c:val>
          <c:smooth val="0"/>
          <c:extLst>
            <c:ext xmlns:c16="http://schemas.microsoft.com/office/drawing/2014/chart" uri="{C3380CC4-5D6E-409C-BE32-E72D297353CC}">
              <c16:uniqueId val="{00000000-AA45-2045-A627-361E683D5FFF}"/>
            </c:ext>
          </c:extLst>
        </c:ser>
        <c:ser>
          <c:idx val="1"/>
          <c:order val="1"/>
          <c:tx>
            <c:strRef>
              <c:f>'2 way interactions'!$B$54</c:f>
              <c:strCache>
                <c:ptCount val="1"/>
                <c:pt idx="0">
                  <c:v>High CE</c:v>
                </c:pt>
              </c:strCache>
            </c:strRef>
          </c:tx>
          <c:spPr>
            <a:ln w="25400">
              <a:solidFill>
                <a:schemeClr val="accent6">
                  <a:lumMod val="75000"/>
                </a:schemeClr>
              </a:solidFill>
              <a:prstDash val="sysDash"/>
            </a:ln>
          </c:spPr>
          <c:marker>
            <c:symbol val="square"/>
            <c:size val="5"/>
            <c:spPr>
              <a:solidFill>
                <a:srgbClr val="000000"/>
              </a:solidFill>
              <a:ln>
                <a:solidFill>
                  <a:srgbClr val="000000"/>
                </a:solidFill>
                <a:prstDash val="solid"/>
              </a:ln>
            </c:spPr>
          </c:marker>
          <c:cat>
            <c:strRef>
              <c:f>'2 way interactions'!$C$52:$D$52</c:f>
              <c:strCache>
                <c:ptCount val="2"/>
                <c:pt idx="0">
                  <c:v>Low Risk</c:v>
                </c:pt>
                <c:pt idx="1">
                  <c:v>High Risk</c:v>
                </c:pt>
              </c:strCache>
            </c:strRef>
          </c:cat>
          <c:val>
            <c:numRef>
              <c:f>'2 way interactions'!$C$54:$D$54</c:f>
              <c:numCache>
                <c:formatCode>General</c:formatCode>
                <c:ptCount val="2"/>
                <c:pt idx="0">
                  <c:v>2.54</c:v>
                </c:pt>
                <c:pt idx="1">
                  <c:v>1.3939999999999999</c:v>
                </c:pt>
              </c:numCache>
            </c:numRef>
          </c:val>
          <c:smooth val="0"/>
          <c:extLst>
            <c:ext xmlns:c16="http://schemas.microsoft.com/office/drawing/2014/chart" uri="{C3380CC4-5D6E-409C-BE32-E72D297353CC}">
              <c16:uniqueId val="{00000001-AA45-2045-A627-361E683D5FFF}"/>
            </c:ext>
          </c:extLst>
        </c:ser>
        <c:dLbls>
          <c:showLegendKey val="0"/>
          <c:showVal val="0"/>
          <c:showCatName val="0"/>
          <c:showSerName val="0"/>
          <c:showPercent val="0"/>
          <c:showBubbleSize val="0"/>
        </c:dLbls>
        <c:marker val="1"/>
        <c:smooth val="0"/>
        <c:axId val="459491056"/>
        <c:axId val="1"/>
      </c:lineChart>
      <c:catAx>
        <c:axId val="459491056"/>
        <c:scaling>
          <c:orientation val="minMax"/>
        </c:scaling>
        <c:delete val="0"/>
        <c:axPos val="b"/>
        <c:title>
          <c:tx>
            <c:rich>
              <a:bodyPr/>
              <a:lstStyle/>
              <a:p>
                <a:pPr>
                  <a:defRPr sz="2000">
                    <a:latin typeface="+mj-lt"/>
                  </a:defRPr>
                </a:pPr>
                <a:r>
                  <a:rPr lang="en-US" sz="2000" b="1" i="0">
                    <a:latin typeface="+mj-lt"/>
                  </a:rPr>
                  <a:t>Neighborhood Risk</a:t>
                </a:r>
              </a:p>
            </c:rich>
          </c:tx>
          <c:overlay val="0"/>
        </c:title>
        <c:numFmt formatCode="General" sourceLinked="1"/>
        <c:majorTickMark val="out"/>
        <c:minorTickMark val="none"/>
        <c:tickLblPos val="nextTo"/>
        <c:spPr>
          <a:ln w="3175">
            <a:solidFill>
              <a:srgbClr val="000000"/>
            </a:solidFill>
            <a:prstDash val="solid"/>
          </a:ln>
        </c:spPr>
        <c:txPr>
          <a:bodyPr rot="0" vert="horz"/>
          <a:lstStyle/>
          <a:p>
            <a:pPr>
              <a:defRPr sz="1800" b="0" i="0" u="none" strike="noStrike" baseline="0">
                <a:solidFill>
                  <a:srgbClr val="000000"/>
                </a:solidFill>
                <a:latin typeface="Times New Roman"/>
                <a:ea typeface="Times New Roman"/>
                <a:cs typeface="Times New Roman"/>
              </a:defRPr>
            </a:pPr>
            <a:endParaRPr lang="en-US"/>
          </a:p>
        </c:txPr>
        <c:crossAx val="1"/>
        <c:crosses val="autoZero"/>
        <c:auto val="1"/>
        <c:lblAlgn val="ctr"/>
        <c:lblOffset val="100"/>
        <c:tickLblSkip val="1"/>
        <c:tickMarkSkip val="1"/>
        <c:noMultiLvlLbl val="0"/>
      </c:catAx>
      <c:valAx>
        <c:axId val="1"/>
        <c:scaling>
          <c:orientation val="minMax"/>
          <c:max val="5"/>
          <c:min val="1"/>
        </c:scaling>
        <c:delete val="0"/>
        <c:axPos val="l"/>
        <c:title>
          <c:tx>
            <c:strRef>
              <c:f>'2 way interactions'!$B$13</c:f>
              <c:strCache>
                <c:ptCount val="1"/>
                <c:pt idx="0">
                  <c:v>Authoritarian Discipline</c:v>
                </c:pt>
              </c:strCache>
            </c:strRef>
          </c:tx>
          <c:layout>
            <c:manualLayout>
              <c:xMode val="edge"/>
              <c:yMode val="edge"/>
              <c:x val="2.7847769028871393E-2"/>
              <c:y val="0.32902160667416575"/>
            </c:manualLayout>
          </c:layout>
          <c:overlay val="0"/>
          <c:spPr>
            <a:noFill/>
            <a:ln w="25400">
              <a:noFill/>
            </a:ln>
          </c:spPr>
          <c:txPr>
            <a:bodyPr/>
            <a:lstStyle/>
            <a:p>
              <a:pPr>
                <a:defRPr sz="2000" b="1" i="0" u="none" strike="noStrike" baseline="0">
                  <a:solidFill>
                    <a:srgbClr val="000000"/>
                  </a:solidFill>
                  <a:latin typeface="+mj-lt"/>
                  <a:ea typeface="Times New Roman"/>
                  <a:cs typeface="Times New Roman"/>
                </a:defRPr>
              </a:pPr>
              <a:endParaRPr lang="en-US"/>
            </a:p>
          </c:txPr>
        </c:title>
        <c:numFmt formatCode="General" sourceLinked="1"/>
        <c:majorTickMark val="out"/>
        <c:minorTickMark val="none"/>
        <c:tickLblPos val="nextTo"/>
        <c:spPr>
          <a:ln w="3175">
            <a:solidFill>
              <a:srgbClr val="000000"/>
            </a:solidFill>
            <a:prstDash val="solid"/>
          </a:ln>
        </c:spPr>
        <c:txPr>
          <a:bodyPr rot="0" vert="horz"/>
          <a:lstStyle/>
          <a:p>
            <a:pPr>
              <a:defRPr sz="1800" b="0" i="0" u="none" strike="noStrike" baseline="0">
                <a:solidFill>
                  <a:srgbClr val="000000"/>
                </a:solidFill>
                <a:latin typeface="Times New Roman"/>
                <a:ea typeface="Times New Roman"/>
                <a:cs typeface="Times New Roman"/>
              </a:defRPr>
            </a:pPr>
            <a:endParaRPr lang="en-US"/>
          </a:p>
        </c:txPr>
        <c:crossAx val="459491056"/>
        <c:crosses val="autoZero"/>
        <c:crossBetween val="between"/>
      </c:valAx>
      <c:spPr>
        <a:solidFill>
          <a:srgbClr val="FFFFFF"/>
        </a:solidFill>
        <a:ln w="12700">
          <a:solidFill>
            <a:srgbClr val="808080"/>
          </a:solidFill>
          <a:prstDash val="solid"/>
        </a:ln>
      </c:spPr>
    </c:plotArea>
    <c:legend>
      <c:legendPos val="r"/>
      <c:layout>
        <c:manualLayout>
          <c:xMode val="edge"/>
          <c:yMode val="edge"/>
          <c:x val="0.81855124041698168"/>
          <c:y val="0.4055010311211098"/>
          <c:w val="0.15690481486424368"/>
          <c:h val="0.12805282152230968"/>
        </c:manualLayout>
      </c:layout>
      <c:overlay val="0"/>
      <c:spPr>
        <a:solidFill>
          <a:srgbClr val="FFFFFF"/>
        </a:solidFill>
        <a:ln w="3175">
          <a:solidFill>
            <a:srgbClr val="000000"/>
          </a:solidFill>
          <a:prstDash val="solid"/>
        </a:ln>
      </c:spPr>
      <c:txPr>
        <a:bodyPr/>
        <a:lstStyle/>
        <a:p>
          <a:pPr>
            <a:defRPr sz="2000" b="0" i="0" u="none" strike="noStrike" baseline="0">
              <a:solidFill>
                <a:srgbClr val="000000"/>
              </a:solidFill>
              <a:latin typeface="Times New Roman"/>
              <a:ea typeface="Times New Roman"/>
              <a:cs typeface="Times New Roman"/>
            </a:defRPr>
          </a:pPr>
          <a:endParaRPr lang="en-US"/>
        </a:p>
      </c:txPr>
    </c:legend>
    <c:plotVisOnly val="1"/>
    <c:dispBlanksAs val="gap"/>
    <c:showDLblsOverMax val="0"/>
  </c:chart>
  <c:spPr>
    <a:solidFill>
      <a:schemeClr val="bg1"/>
    </a:solidFill>
    <a:ln w="3175">
      <a:solidFill>
        <a:srgbClr val="000000"/>
      </a:solid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defPPr>
              <a:defRPr kern="1200"/>
            </a:defPPr>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defPPr>
              <a:defRPr kern="1200"/>
            </a:defPPr>
            <a:lvl1pPr algn="r">
              <a:defRPr sz="1200"/>
            </a:lvl1pPr>
          </a:lstStyle>
          <a:p>
            <a:fld id="{7B0E8FA9-8B5F-4493-A208-FBBD06A1EBF4}" type="datetimeFigureOut">
              <a:rPr lang="en-US" smtClean="0"/>
              <a:t>5/16/24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defPPr>
              <a:defRPr kern="1200"/>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defPPr>
              <a:defRPr kern="1200"/>
            </a:defPPr>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defPPr>
              <a:defRPr kern="1200"/>
            </a:defPPr>
            <a:lvl1pPr algn="r">
              <a:defRPr sz="1200"/>
            </a:lvl1pPr>
          </a:lstStyle>
          <a:p>
            <a:fld id="{CD15AFD9-35F1-4A8D-8AD3-EDB948176196}" type="slidenum">
              <a:rPr lang="en-US" smtClean="0"/>
              <a:t>‹#›</a:t>
            </a:fld>
            <a:endParaRPr lang="en-US"/>
          </a:p>
        </p:txBody>
      </p:sp>
    </p:spTree>
    <p:extLst>
      <p:ext uri="{BB962C8B-B14F-4D97-AF65-F5344CB8AC3E}">
        <p14:creationId xmlns:p14="http://schemas.microsoft.com/office/powerpoint/2010/main" val="2095315684"/>
      </p:ext>
    </p:extLst>
  </p:cSld>
  <p:clrMap bg1="lt1" tx1="dk1" bg2="lt2" tx2="dk2" accent1="accent1" accent2="accent2" accent3="accent3" accent4="accent4" accent5="accent5" accent6="accent6" hlink="hlink" folHlink="folHlink"/>
  <p:notesStyle>
    <a:lvl1pPr marL="0" algn="l" defTabSz="4388077" rtl="0" eaLnBrk="1" latinLnBrk="0" hangingPunct="1">
      <a:defRPr sz="5700" kern="1200">
        <a:solidFill>
          <a:schemeClr val="tx1"/>
        </a:solidFill>
        <a:latin typeface="+mn-lt"/>
        <a:ea typeface="+mn-ea"/>
        <a:cs typeface="+mn-cs"/>
      </a:defRPr>
    </a:lvl1pPr>
    <a:lvl2pPr marL="2194039" algn="l" defTabSz="4388077" rtl="0" eaLnBrk="1" latinLnBrk="0" hangingPunct="1">
      <a:defRPr sz="5700" kern="1200">
        <a:solidFill>
          <a:schemeClr val="tx1"/>
        </a:solidFill>
        <a:latin typeface="+mn-lt"/>
        <a:ea typeface="+mn-ea"/>
        <a:cs typeface="+mn-cs"/>
      </a:defRPr>
    </a:lvl2pPr>
    <a:lvl3pPr marL="4388077" algn="l" defTabSz="4388077" rtl="0" eaLnBrk="1" latinLnBrk="0" hangingPunct="1">
      <a:defRPr sz="5700" kern="1200">
        <a:solidFill>
          <a:schemeClr val="tx1"/>
        </a:solidFill>
        <a:latin typeface="+mn-lt"/>
        <a:ea typeface="+mn-ea"/>
        <a:cs typeface="+mn-cs"/>
      </a:defRPr>
    </a:lvl3pPr>
    <a:lvl4pPr marL="6582120" algn="l" defTabSz="4388077" rtl="0" eaLnBrk="1" latinLnBrk="0" hangingPunct="1">
      <a:defRPr sz="5700" kern="1200">
        <a:solidFill>
          <a:schemeClr val="tx1"/>
        </a:solidFill>
        <a:latin typeface="+mn-lt"/>
        <a:ea typeface="+mn-ea"/>
        <a:cs typeface="+mn-cs"/>
      </a:defRPr>
    </a:lvl4pPr>
    <a:lvl5pPr marL="8776160" algn="l" defTabSz="4388077" rtl="0" eaLnBrk="1" latinLnBrk="0" hangingPunct="1">
      <a:defRPr sz="5700" kern="1200">
        <a:solidFill>
          <a:schemeClr val="tx1"/>
        </a:solidFill>
        <a:latin typeface="+mn-lt"/>
        <a:ea typeface="+mn-ea"/>
        <a:cs typeface="+mn-cs"/>
      </a:defRPr>
    </a:lvl5pPr>
    <a:lvl6pPr marL="10970199" algn="l" defTabSz="4388077" rtl="0" eaLnBrk="1" latinLnBrk="0" hangingPunct="1">
      <a:defRPr sz="5700" kern="1200">
        <a:solidFill>
          <a:schemeClr val="tx1"/>
        </a:solidFill>
        <a:latin typeface="+mn-lt"/>
        <a:ea typeface="+mn-ea"/>
        <a:cs typeface="+mn-cs"/>
      </a:defRPr>
    </a:lvl6pPr>
    <a:lvl7pPr marL="13164238" algn="l" defTabSz="4388077" rtl="0" eaLnBrk="1" latinLnBrk="0" hangingPunct="1">
      <a:defRPr sz="5700" kern="1200">
        <a:solidFill>
          <a:schemeClr val="tx1"/>
        </a:solidFill>
        <a:latin typeface="+mn-lt"/>
        <a:ea typeface="+mn-ea"/>
        <a:cs typeface="+mn-cs"/>
      </a:defRPr>
    </a:lvl7pPr>
    <a:lvl8pPr marL="15358277" algn="l" defTabSz="4388077" rtl="0" eaLnBrk="1" latinLnBrk="0" hangingPunct="1">
      <a:defRPr sz="5700" kern="1200">
        <a:solidFill>
          <a:schemeClr val="tx1"/>
        </a:solidFill>
        <a:latin typeface="+mn-lt"/>
        <a:ea typeface="+mn-ea"/>
        <a:cs typeface="+mn-cs"/>
      </a:defRPr>
    </a:lvl8pPr>
    <a:lvl9pPr marL="17552318" algn="l" defTabSz="4388077" rtl="0" eaLnBrk="1" latinLnBrk="0" hangingPunct="1">
      <a:defRPr sz="5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696767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594629"/>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New picture"/>
          <p:cNvPicPr/>
          <p:nvPr/>
        </p:nvPicPr>
        <p:blipFill>
          <a:blip r:embed="rId4"/>
          <a:stretch>
            <a:fillRect/>
          </a:stretch>
        </p:blipFill>
        <p:spPr>
          <a:xfrm rot="16200000">
            <a:off x="-11074400" y="16459200"/>
            <a:ext cx="14274800" cy="3937000"/>
          </a:xfrm>
          <a:prstGeom prst="rect">
            <a:avLst/>
          </a:prstGeom>
        </p:spPr>
      </p:pic>
      <p:pic>
        <p:nvPicPr>
          <p:cNvPr id="3" name="New picture"/>
          <p:cNvPicPr/>
          <p:nvPr/>
        </p:nvPicPr>
        <p:blipFill>
          <a:blip r:embed="rId4"/>
          <a:stretch>
            <a:fillRect/>
          </a:stretch>
        </p:blipFill>
        <p:spPr>
          <a:xfrm rot="5400000">
            <a:off x="40690800" y="16459200"/>
            <a:ext cx="14274800" cy="3937000"/>
          </a:xfrm>
          <a:prstGeom prst="rect">
            <a:avLst/>
          </a:prstGeom>
        </p:spPr>
      </p:pic>
      <p:pic>
        <p:nvPicPr>
          <p:cNvPr id="4" name="New picture"/>
          <p:cNvPicPr/>
          <p:nvPr/>
        </p:nvPicPr>
        <p:blipFill>
          <a:blip r:embed="rId5"/>
          <a:stretch>
            <a:fillRect/>
          </a:stretch>
        </p:blipFill>
        <p:spPr>
          <a:xfrm>
            <a:off x="6946900" y="33426400"/>
            <a:ext cx="29997400" cy="1447800"/>
          </a:xfrm>
          <a:prstGeom prst="rect">
            <a:avLst/>
          </a:prstGeom>
        </p:spPr>
      </p:pic>
      <p:sp>
        <p:nvSpPr>
          <p:cNvPr id="5" name="New shape"/>
          <p:cNvSpPr/>
          <p:nvPr/>
        </p:nvSpPr>
        <p:spPr>
          <a:xfrm>
            <a:off x="694690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4560">
                <a:solidFill>
                  <a:srgbClr val="808080"/>
                </a:solidFill>
              </a:rPr>
              <a:t>Template ID: assessingslate  Size: 48x36</a:t>
            </a:r>
          </a:p>
        </p:txBody>
      </p:sp>
    </p:spTree>
    <p:extLst>
      <p:ext uri="{BB962C8B-B14F-4D97-AF65-F5344CB8AC3E}">
        <p14:creationId xmlns:p14="http://schemas.microsoft.com/office/powerpoint/2010/main" val="2054342921"/>
      </p:ext>
    </p:extLst>
  </p:cSld>
  <p:clrMap bg1="lt1" tx1="dk1" bg2="lt2" tx2="dk2" accent1="accent1" accent2="accent2" accent3="accent3" accent4="accent4" accent5="accent5" accent6="accent6" hlink="hlink" folHlink="folHlink"/>
  <p:sldLayoutIdLst>
    <p:sldLayoutId id="2147483679" r:id="rId1"/>
    <p:sldLayoutId id="2147483680" r:id="rId2"/>
  </p:sldLayoutIdLst>
  <p:transition/>
  <p:txStyles>
    <p:title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p:titleStyle>
    <p:bodyStyle>
      <a:defPPr>
        <a:defRPr kern="1200"/>
      </a:defPPr>
      <a:lvl1pPr marL="0" indent="0" algn="l" defTabSz="4389028" rtl="0" eaLnBrk="1" latinLnBrk="0" hangingPunct="1">
        <a:spcBef>
          <a:spcPct val="20000"/>
        </a:spcBef>
        <a:buFont typeface="Arial" pitchFamily="34" charset="0"/>
        <a:buNone/>
        <a:defRPr sz="13400" kern="1200">
          <a:solidFill>
            <a:schemeClr val="tx1"/>
          </a:solidFill>
          <a:latin typeface="+mn-lt"/>
          <a:ea typeface="+mn-ea"/>
          <a:cs typeface="+mn-cs"/>
        </a:defRPr>
      </a:lvl1pPr>
      <a:lvl2pPr marL="3566086" indent="-1371572" algn="l" defTabSz="4389028"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286" indent="-1097257" algn="l" defTabSz="4389028"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800"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4pPr>
      <a:lvl5pPr marL="9875314"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5pPr>
      <a:lvl6pPr marL="12069828"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6pPr>
      <a:lvl7pPr marL="14264342"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7pPr>
      <a:lvl8pPr marL="16458857"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8pPr>
      <a:lvl9pPr marL="18653371"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9pPr>
    </p:bodyStyle>
    <p:otherStyle>
      <a:defPPr>
        <a:defRPr lang="en-US"/>
      </a:defPPr>
      <a:lvl1pPr marL="0" algn="l" defTabSz="4389028" rtl="0" eaLnBrk="1" latinLnBrk="0" hangingPunct="1">
        <a:defRPr sz="8700" kern="1200">
          <a:solidFill>
            <a:schemeClr val="tx1"/>
          </a:solidFill>
          <a:latin typeface="+mn-lt"/>
          <a:ea typeface="+mn-ea"/>
          <a:cs typeface="+mn-cs"/>
        </a:defRPr>
      </a:lvl1pPr>
      <a:lvl2pPr marL="2194514" algn="l" defTabSz="4389028" rtl="0" eaLnBrk="1" latinLnBrk="0" hangingPunct="1">
        <a:defRPr sz="8700" kern="1200">
          <a:solidFill>
            <a:schemeClr val="tx1"/>
          </a:solidFill>
          <a:latin typeface="+mn-lt"/>
          <a:ea typeface="+mn-ea"/>
          <a:cs typeface="+mn-cs"/>
        </a:defRPr>
      </a:lvl2pPr>
      <a:lvl3pPr marL="4389028" algn="l" defTabSz="4389028" rtl="0" eaLnBrk="1" latinLnBrk="0" hangingPunct="1">
        <a:defRPr sz="8700" kern="1200">
          <a:solidFill>
            <a:schemeClr val="tx1"/>
          </a:solidFill>
          <a:latin typeface="+mn-lt"/>
          <a:ea typeface="+mn-ea"/>
          <a:cs typeface="+mn-cs"/>
        </a:defRPr>
      </a:lvl3pPr>
      <a:lvl4pPr marL="6583543" algn="l" defTabSz="4389028" rtl="0" eaLnBrk="1" latinLnBrk="0" hangingPunct="1">
        <a:defRPr sz="8700" kern="1200">
          <a:solidFill>
            <a:schemeClr val="tx1"/>
          </a:solidFill>
          <a:latin typeface="+mn-lt"/>
          <a:ea typeface="+mn-ea"/>
          <a:cs typeface="+mn-cs"/>
        </a:defRPr>
      </a:lvl4pPr>
      <a:lvl5pPr marL="8778057" algn="l" defTabSz="4389028" rtl="0" eaLnBrk="1" latinLnBrk="0" hangingPunct="1">
        <a:defRPr sz="8700" kern="1200">
          <a:solidFill>
            <a:schemeClr val="tx1"/>
          </a:solidFill>
          <a:latin typeface="+mn-lt"/>
          <a:ea typeface="+mn-ea"/>
          <a:cs typeface="+mn-cs"/>
        </a:defRPr>
      </a:lvl5pPr>
      <a:lvl6pPr marL="10972571" algn="l" defTabSz="4389028" rtl="0" eaLnBrk="1" latinLnBrk="0" hangingPunct="1">
        <a:defRPr sz="8700" kern="1200">
          <a:solidFill>
            <a:schemeClr val="tx1"/>
          </a:solidFill>
          <a:latin typeface="+mn-lt"/>
          <a:ea typeface="+mn-ea"/>
          <a:cs typeface="+mn-cs"/>
        </a:defRPr>
      </a:lvl6pPr>
      <a:lvl7pPr marL="13167085" algn="l" defTabSz="4389028" rtl="0" eaLnBrk="1" latinLnBrk="0" hangingPunct="1">
        <a:defRPr sz="8700" kern="1200">
          <a:solidFill>
            <a:schemeClr val="tx1"/>
          </a:solidFill>
          <a:latin typeface="+mn-lt"/>
          <a:ea typeface="+mn-ea"/>
          <a:cs typeface="+mn-cs"/>
        </a:defRPr>
      </a:lvl7pPr>
      <a:lvl8pPr marL="15361599" algn="l" defTabSz="4389028" rtl="0" eaLnBrk="1" latinLnBrk="0" hangingPunct="1">
        <a:defRPr sz="8700" kern="1200">
          <a:solidFill>
            <a:schemeClr val="tx1"/>
          </a:solidFill>
          <a:latin typeface="+mn-lt"/>
          <a:ea typeface="+mn-ea"/>
          <a:cs typeface="+mn-cs"/>
        </a:defRPr>
      </a:lvl8pPr>
      <a:lvl9pPr marL="17556114" algn="l" defTabSz="4389028" rtl="0" eaLnBrk="1" latinLnBrk="0" hangingPunct="1">
        <a:defRPr sz="8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34367"/>
          </a:schemeClr>
        </a:solidFill>
        <a:effectLst/>
      </p:bgPr>
    </p:bg>
    <p:spTree>
      <p:nvGrpSpPr>
        <p:cNvPr id="1" name=""/>
        <p:cNvGrpSpPr/>
        <p:nvPr/>
      </p:nvGrpSpPr>
      <p:grpSpPr>
        <a:xfrm>
          <a:off x="0" y="0"/>
          <a:ext cx="0" cy="0"/>
          <a:chOff x="0" y="0"/>
          <a:chExt cx="0" cy="0"/>
        </a:xfrm>
      </p:grpSpPr>
      <p:sp>
        <p:nvSpPr>
          <p:cNvPr id="72" name="Rectangle 71"/>
          <p:cNvSpPr/>
          <p:nvPr/>
        </p:nvSpPr>
        <p:spPr>
          <a:xfrm>
            <a:off x="0" y="2"/>
            <a:ext cx="43891200" cy="6252092"/>
          </a:xfrm>
          <a:prstGeom prst="rect">
            <a:avLst/>
          </a:prstGeom>
          <a:solidFill>
            <a:srgbClr val="B1B0E1"/>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defPPr>
              <a:defRPr kern="1200"/>
            </a:defPPr>
          </a:lstStyle>
          <a:p>
            <a:pPr algn="ctr"/>
            <a:endParaRPr lang="en-US"/>
          </a:p>
        </p:txBody>
      </p:sp>
      <p:sp>
        <p:nvSpPr>
          <p:cNvPr id="51" name="Title 11">
            <a:extLst>
              <a:ext uri="{FF2B5EF4-FFF2-40B4-BE49-F238E27FC236}">
                <a16:creationId xmlns:a16="http://schemas.microsoft.com/office/drawing/2014/main" id="{EE7A5C51-35F0-4B71-992D-43D344D16C04}"/>
              </a:ext>
            </a:extLst>
          </p:cNvPr>
          <p:cNvSpPr txBox="1"/>
          <p:nvPr/>
        </p:nvSpPr>
        <p:spPr>
          <a:xfrm>
            <a:off x="2572208" y="684437"/>
            <a:ext cx="37937661" cy="2746935"/>
          </a:xfrm>
          <a:prstGeom prst="rect">
            <a:avLst/>
          </a:prstGeom>
        </p:spPr>
        <p:txBody>
          <a:bodyPr lIns="128016" tIns="64008" rIns="128016" bIns="64008"/>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r>
              <a:rPr lang="en-US" sz="8500" dirty="0">
                <a:solidFill>
                  <a:schemeClr val="tx1">
                    <a:lumMod val="95000"/>
                    <a:lumOff val="5000"/>
                  </a:schemeClr>
                </a:solidFill>
              </a:rPr>
              <a:t>Collective Efficacy Serving as a Protective Buffer Against Effects of Neighborhood Risk on Disciplinary Practices</a:t>
            </a:r>
          </a:p>
        </p:txBody>
      </p:sp>
      <p:sp>
        <p:nvSpPr>
          <p:cNvPr id="58" name="Text Placeholder 16">
            <a:extLst>
              <a:ext uri="{FF2B5EF4-FFF2-40B4-BE49-F238E27FC236}">
                <a16:creationId xmlns:a16="http://schemas.microsoft.com/office/drawing/2014/main" id="{1F3AA395-C058-4F87-B3A3-A8A8BC543EF9}"/>
              </a:ext>
            </a:extLst>
          </p:cNvPr>
          <p:cNvSpPr txBox="1"/>
          <p:nvPr/>
        </p:nvSpPr>
        <p:spPr>
          <a:xfrm>
            <a:off x="1371599" y="3750821"/>
            <a:ext cx="41148000" cy="2025170"/>
          </a:xfrm>
          <a:prstGeom prst="rect">
            <a:avLst/>
          </a:prstGeom>
        </p:spPr>
        <p:txBody>
          <a:bodyPr lIns="128016" tIns="64008" rIns="128016" bIns="64008">
            <a:spAutoFit/>
          </a:bodyPr>
          <a:lstStyle>
            <a:defPPr>
              <a:defRPr kern="1200"/>
            </a:defPPr>
            <a:lvl1pPr marL="0" indent="0" algn="l" defTabSz="4389028" rtl="0" eaLnBrk="1" latinLnBrk="0" hangingPunct="1">
              <a:spcBef>
                <a:spcPct val="20000"/>
              </a:spcBef>
              <a:buFont typeface="Arial" pitchFamily="34" charset="0"/>
              <a:buNone/>
              <a:defRPr sz="13400" kern="1200" baseline="0">
                <a:solidFill>
                  <a:schemeClr val="tx1"/>
                </a:solidFill>
                <a:latin typeface="+mn-lt"/>
                <a:ea typeface="+mn-ea"/>
                <a:cs typeface="+mn-cs"/>
              </a:defRPr>
            </a:lvl1pPr>
            <a:lvl2pPr marL="3566086" indent="-1371572" algn="l" defTabSz="4389028"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286" indent="-1097257" algn="l" defTabSz="4389028"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800"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4pPr>
            <a:lvl5pPr marL="9875314"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5pPr>
            <a:lvl6pPr marL="12069828"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6pPr>
            <a:lvl7pPr marL="14264342"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7pPr>
            <a:lvl8pPr marL="16458857"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8pPr>
            <a:lvl9pPr marL="18653371"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9pPr>
          </a:lstStyle>
          <a:p>
            <a:pPr algn="ctr"/>
            <a:r>
              <a:rPr lang="en-US" sz="5600" dirty="0">
                <a:solidFill>
                  <a:schemeClr val="bg1"/>
                </a:solidFill>
                <a:latin typeface="Domine" panose="02040503040403060204" pitchFamily="18" charset="0"/>
              </a:rPr>
              <a:t>Leena Twal, </a:t>
            </a:r>
            <a:r>
              <a:rPr lang="en-US" sz="5600" i="1" dirty="0">
                <a:solidFill>
                  <a:schemeClr val="bg1"/>
                </a:solidFill>
                <a:latin typeface="Domine" panose="02040503040403060204" pitchFamily="18" charset="0"/>
              </a:rPr>
              <a:t>BA, </a:t>
            </a:r>
            <a:r>
              <a:rPr lang="en-US" sz="5600" dirty="0">
                <a:solidFill>
                  <a:schemeClr val="bg1"/>
                </a:solidFill>
                <a:latin typeface="Domine" panose="02040503040403060204" pitchFamily="18" charset="0"/>
              </a:rPr>
              <a:t>Hannah Swerbenski, </a:t>
            </a:r>
            <a:r>
              <a:rPr lang="en-US" sz="5600" i="1" dirty="0">
                <a:solidFill>
                  <a:schemeClr val="bg1"/>
                </a:solidFill>
                <a:latin typeface="Domine" panose="02040503040403060204" pitchFamily="18" charset="0"/>
              </a:rPr>
              <a:t>MS,</a:t>
            </a:r>
            <a:r>
              <a:rPr lang="en-US" sz="5600" dirty="0">
                <a:solidFill>
                  <a:schemeClr val="bg1"/>
                </a:solidFill>
                <a:latin typeface="Domine" panose="02040503040403060204" pitchFamily="18" charset="0"/>
              </a:rPr>
              <a:t> Melissa Sturge-Apple, </a:t>
            </a:r>
            <a:r>
              <a:rPr lang="en-US" sz="5600" i="1" dirty="0">
                <a:solidFill>
                  <a:schemeClr val="bg1"/>
                </a:solidFill>
                <a:latin typeface="Domine" panose="02040503040403060204" pitchFamily="18" charset="0"/>
              </a:rPr>
              <a:t>PhD</a:t>
            </a:r>
            <a:endParaRPr lang="en-US" sz="5600" dirty="0">
              <a:solidFill>
                <a:schemeClr val="bg1"/>
              </a:solidFill>
              <a:latin typeface="Domine" panose="02040503040403060204" pitchFamily="18" charset="0"/>
            </a:endParaRPr>
          </a:p>
          <a:p>
            <a:pPr algn="ctr"/>
            <a:r>
              <a:rPr lang="en-US" sz="5400" dirty="0">
                <a:solidFill>
                  <a:schemeClr val="bg1"/>
                </a:solidFill>
                <a:latin typeface="Domine" panose="02040503040403060204" pitchFamily="18" charset="0"/>
              </a:rPr>
              <a:t>University of Rochester, Department of Psychology</a:t>
            </a:r>
          </a:p>
        </p:txBody>
      </p:sp>
      <p:sp>
        <p:nvSpPr>
          <p:cNvPr id="42" name="Rectangle: Rounded Corners 41"/>
          <p:cNvSpPr/>
          <p:nvPr/>
        </p:nvSpPr>
        <p:spPr>
          <a:xfrm>
            <a:off x="33120682" y="7030150"/>
            <a:ext cx="10058400" cy="10809466"/>
          </a:xfrm>
          <a:prstGeom prst="roundRect">
            <a:avLst>
              <a:gd name="adj" fmla="val 1477"/>
            </a:avLst>
          </a:prstGeom>
          <a:solidFill>
            <a:srgbClr val="B1B0E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9600"/>
          </a:p>
        </p:txBody>
      </p:sp>
      <p:sp>
        <p:nvSpPr>
          <p:cNvPr id="61" name="TextBox 60">
            <a:extLst>
              <a:ext uri="{FF2B5EF4-FFF2-40B4-BE49-F238E27FC236}">
                <a16:creationId xmlns:a16="http://schemas.microsoft.com/office/drawing/2014/main" id="{89EBE15B-4246-47D5-A572-FC8BC1A36A14}"/>
              </a:ext>
            </a:extLst>
          </p:cNvPr>
          <p:cNvSpPr txBox="1"/>
          <p:nvPr/>
        </p:nvSpPr>
        <p:spPr>
          <a:xfrm>
            <a:off x="33577882" y="8444461"/>
            <a:ext cx="9144000" cy="9079409"/>
          </a:xfrm>
          <a:prstGeom prst="rect">
            <a:avLst/>
          </a:prstGeom>
          <a:noFill/>
        </p:spPr>
        <p:txBody>
          <a:bodyPr wrap="square" rtlCol="0">
            <a:spAutoFit/>
          </a:bodyPr>
          <a:lstStyle>
            <a:defPPr>
              <a:defRPr kern="1200"/>
            </a:defPPr>
          </a:lstStyle>
          <a:p>
            <a:pPr algn="just"/>
            <a:r>
              <a:rPr lang="en-US" sz="2800" kern="100" dirty="0">
                <a:effectLst/>
                <a:latin typeface="Devanagari MT" panose="02000500020000000000" pitchFamily="2" charset="0"/>
                <a:ea typeface="Calibri" panose="020F0502020204030204" pitchFamily="34" charset="0"/>
                <a:cs typeface="Devanagari MT" panose="02000500020000000000" pitchFamily="2" charset="0"/>
              </a:rPr>
              <a:t>Though results did not find a significant interaction effect on use of democratic or reasoning discipline strategies, </a:t>
            </a:r>
            <a:r>
              <a:rPr lang="en-US" sz="2800" kern="100" dirty="0">
                <a:latin typeface="Devanagari MT" panose="02000500020000000000" pitchFamily="2" charset="0"/>
                <a:ea typeface="Calibri" panose="020F0502020204030204" pitchFamily="34" charset="0"/>
                <a:cs typeface="Devanagari MT" panose="02000500020000000000" pitchFamily="2" charset="0"/>
              </a:rPr>
              <a:t>the interaction was significant on authoritarian discipline.</a:t>
            </a:r>
            <a:r>
              <a:rPr lang="en-US" sz="2800" kern="100" dirty="0">
                <a:latin typeface="Devanagari MT" panose="02000500020000000000" pitchFamily="2" charset="0"/>
                <a:ea typeface="Aptos" panose="020B0004020202020204" pitchFamily="34" charset="0"/>
                <a:cs typeface="Devanagari MT" panose="02000500020000000000" pitchFamily="2" charset="0"/>
              </a:rPr>
              <a:t> When probing this interaction further, analyses revealed that at high CE (+1 SD) the simple slope was not significant </a:t>
            </a:r>
            <a:r>
              <a:rPr lang="en-US" sz="2800" i="1" kern="100" dirty="0">
                <a:highlight>
                  <a:srgbClr val="FFFF00"/>
                </a:highlight>
                <a:latin typeface="Devanagari MT" panose="02000500020000000000" pitchFamily="2" charset="0"/>
                <a:ea typeface="Aptos" panose="020B0004020202020204" pitchFamily="34" charset="0"/>
                <a:cs typeface="Devanagari MT" panose="02000500020000000000" pitchFamily="2" charset="0"/>
              </a:rPr>
              <a:t>B</a:t>
            </a:r>
            <a:r>
              <a:rPr lang="en-US" sz="2800" kern="100" dirty="0">
                <a:highlight>
                  <a:srgbClr val="FFFF00"/>
                </a:highlight>
                <a:latin typeface="Devanagari MT" panose="02000500020000000000" pitchFamily="2" charset="0"/>
                <a:ea typeface="Aptos" panose="020B0004020202020204" pitchFamily="34" charset="0"/>
                <a:cs typeface="Devanagari MT" panose="02000500020000000000" pitchFamily="2" charset="0"/>
              </a:rPr>
              <a:t> = 0.173, </a:t>
            </a:r>
            <a:r>
              <a:rPr lang="en-US" sz="2800" i="1" kern="100" dirty="0">
                <a:highlight>
                  <a:srgbClr val="FFFF00"/>
                </a:highlight>
                <a:latin typeface="Devanagari MT" panose="02000500020000000000" pitchFamily="2" charset="0"/>
                <a:ea typeface="Aptos" panose="020B0004020202020204" pitchFamily="34" charset="0"/>
                <a:cs typeface="Devanagari MT" panose="02000500020000000000" pitchFamily="2" charset="0"/>
              </a:rPr>
              <a:t>p </a:t>
            </a:r>
            <a:r>
              <a:rPr lang="en-US" sz="2800" kern="100" dirty="0">
                <a:highlight>
                  <a:srgbClr val="FFFF00"/>
                </a:highlight>
                <a:latin typeface="Devanagari MT" panose="02000500020000000000" pitchFamily="2" charset="0"/>
                <a:ea typeface="Aptos" panose="020B0004020202020204" pitchFamily="34" charset="0"/>
                <a:cs typeface="Devanagari MT" panose="02000500020000000000" pitchFamily="2" charset="0"/>
              </a:rPr>
              <a:t>= .06</a:t>
            </a:r>
            <a:r>
              <a:rPr lang="en-US" sz="2800" kern="100" dirty="0">
                <a:latin typeface="Devanagari MT" panose="02000500020000000000" pitchFamily="2" charset="0"/>
                <a:ea typeface="Aptos" panose="020B0004020202020204" pitchFamily="34" charset="0"/>
                <a:cs typeface="Devanagari MT" panose="02000500020000000000" pitchFamily="2" charset="0"/>
              </a:rPr>
              <a:t>.</a:t>
            </a:r>
            <a:r>
              <a:rPr lang="en-US" sz="2800" b="1" kern="100" dirty="0">
                <a:latin typeface="Devanagari MT" panose="02000500020000000000" pitchFamily="2" charset="0"/>
                <a:ea typeface="Aptos" panose="020B0004020202020204" pitchFamily="34" charset="0"/>
                <a:cs typeface="Devanagari MT" panose="02000500020000000000" pitchFamily="2" charset="0"/>
              </a:rPr>
              <a:t> </a:t>
            </a:r>
            <a:r>
              <a:rPr lang="en-US" sz="2800" kern="100" dirty="0">
                <a:latin typeface="Devanagari MT" panose="02000500020000000000" pitchFamily="2" charset="0"/>
                <a:ea typeface="Aptos" panose="020B0004020202020204" pitchFamily="34" charset="0"/>
                <a:cs typeface="Devanagari MT" panose="02000500020000000000" pitchFamily="2" charset="0"/>
              </a:rPr>
              <a:t>At low CE (-1 SD) however, the simple slope was significant, </a:t>
            </a:r>
            <a:r>
              <a:rPr lang="en-US" sz="2800" i="1" kern="100" dirty="0">
                <a:highlight>
                  <a:srgbClr val="FFFF00"/>
                </a:highlight>
                <a:latin typeface="Devanagari MT" panose="02000500020000000000" pitchFamily="2" charset="0"/>
                <a:ea typeface="Aptos" panose="020B0004020202020204" pitchFamily="34" charset="0"/>
                <a:cs typeface="Devanagari MT" panose="02000500020000000000" pitchFamily="2" charset="0"/>
              </a:rPr>
              <a:t>B</a:t>
            </a:r>
            <a:r>
              <a:rPr lang="en-US" sz="2800" kern="100" dirty="0">
                <a:highlight>
                  <a:srgbClr val="FFFF00"/>
                </a:highlight>
                <a:latin typeface="Devanagari MT" panose="02000500020000000000" pitchFamily="2" charset="0"/>
                <a:ea typeface="Aptos" panose="020B0004020202020204" pitchFamily="34" charset="0"/>
                <a:cs typeface="Devanagari MT" panose="02000500020000000000" pitchFamily="2" charset="0"/>
              </a:rPr>
              <a:t> = 0.635, </a:t>
            </a:r>
            <a:r>
              <a:rPr lang="en-US" sz="2800" i="1" kern="100" dirty="0">
                <a:highlight>
                  <a:srgbClr val="FFFF00"/>
                </a:highlight>
                <a:latin typeface="Devanagari MT" panose="02000500020000000000" pitchFamily="2" charset="0"/>
                <a:ea typeface="Aptos" panose="020B0004020202020204" pitchFamily="34" charset="0"/>
                <a:cs typeface="Devanagari MT" panose="02000500020000000000" pitchFamily="2" charset="0"/>
              </a:rPr>
              <a:t>p </a:t>
            </a:r>
            <a:r>
              <a:rPr lang="en-US" sz="2800" kern="100" dirty="0">
                <a:highlight>
                  <a:srgbClr val="FFFF00"/>
                </a:highlight>
                <a:latin typeface="Devanagari MT" panose="02000500020000000000" pitchFamily="2" charset="0"/>
                <a:ea typeface="Aptos" panose="020B0004020202020204" pitchFamily="34" charset="0"/>
                <a:cs typeface="Devanagari MT" panose="02000500020000000000" pitchFamily="2" charset="0"/>
              </a:rPr>
              <a:t>= .04</a:t>
            </a:r>
            <a:r>
              <a:rPr lang="en-US" sz="2800" kern="100" dirty="0">
                <a:latin typeface="Devanagari MT" panose="02000500020000000000" pitchFamily="2" charset="0"/>
                <a:ea typeface="Aptos" panose="020B0004020202020204" pitchFamily="34" charset="0"/>
                <a:cs typeface="Devanagari MT" panose="02000500020000000000" pitchFamily="2" charset="0"/>
              </a:rPr>
              <a:t>, suggesting that as NR increased, mothers were more likely to use authoritarian discipline, but only under low CE conditions.</a:t>
            </a:r>
          </a:p>
          <a:p>
            <a:pPr algn="just"/>
            <a:endParaRPr lang="en-US" sz="2800" kern="100" dirty="0">
              <a:latin typeface="Devanagari MT" panose="02000500020000000000" pitchFamily="2" charset="0"/>
              <a:ea typeface="Calibri" panose="020F0502020204030204" pitchFamily="34" charset="0"/>
              <a:cs typeface="Devanagari MT" panose="02000500020000000000" pitchFamily="2" charset="0"/>
            </a:endParaRPr>
          </a:p>
          <a:p>
            <a:pPr marL="0" marR="0" algn="just">
              <a:spcBef>
                <a:spcPts val="0"/>
              </a:spcBef>
              <a:spcAft>
                <a:spcPts val="0"/>
              </a:spcAft>
            </a:pPr>
            <a:r>
              <a:rPr lang="en-US" sz="2800" kern="100" dirty="0">
                <a:effectLst/>
                <a:latin typeface="Devanagari MT" panose="02000500020000000000" pitchFamily="2" charset="0"/>
                <a:ea typeface="Calibri" panose="020F0502020204030204" pitchFamily="34" charset="0"/>
                <a:cs typeface="Devanagari MT" panose="02000500020000000000" pitchFamily="2" charset="0"/>
              </a:rPr>
              <a:t>The present study offers specificity in the additive impacts of neighborhood risk on maternal discipline strategies with their children. The study also illustrates the importance of considering protective factors in ameliorating risk. Factors such as social cohesion, support, and care may promote more responsive and inductive discipline strategies in communities experiencing elevated levels of impoverishment and instability. </a:t>
            </a:r>
          </a:p>
          <a:p>
            <a:pPr marL="0" marR="0" algn="just">
              <a:spcBef>
                <a:spcPts val="0"/>
              </a:spcBef>
              <a:spcAft>
                <a:spcPts val="0"/>
              </a:spcAft>
            </a:pPr>
            <a:endParaRPr lang="en-US" sz="2400" kern="100" dirty="0">
              <a:effectLst/>
              <a:latin typeface="Devanagari MT" panose="02000500020000000000" pitchFamily="2" charset="0"/>
              <a:ea typeface="Calibri" panose="020F0502020204030204" pitchFamily="34" charset="0"/>
              <a:cs typeface="Devanagari MT" panose="02000500020000000000" pitchFamily="2" charset="0"/>
            </a:endParaRPr>
          </a:p>
        </p:txBody>
      </p:sp>
      <p:sp>
        <p:nvSpPr>
          <p:cNvPr id="83" name="TextBox 82">
            <a:extLst>
              <a:ext uri="{FF2B5EF4-FFF2-40B4-BE49-F238E27FC236}">
                <a16:creationId xmlns:a16="http://schemas.microsoft.com/office/drawing/2014/main" id="{66B428E8-E946-4C04-BA2E-DBE7C90A92EC}"/>
              </a:ext>
            </a:extLst>
          </p:cNvPr>
          <p:cNvSpPr txBox="1"/>
          <p:nvPr/>
        </p:nvSpPr>
        <p:spPr>
          <a:xfrm>
            <a:off x="33577882" y="7482385"/>
            <a:ext cx="9144000" cy="646331"/>
          </a:xfrm>
          <a:prstGeom prst="rect">
            <a:avLst/>
          </a:prstGeom>
          <a:noFill/>
        </p:spPr>
        <p:txBody>
          <a:bodyPr wrap="square" rtlCol="0">
            <a:spAutoFit/>
          </a:bodyPr>
          <a:lstStyle>
            <a:defPPr>
              <a:defRPr kern="1200"/>
            </a:defPPr>
          </a:lstStyle>
          <a:p>
            <a:r>
              <a:rPr lang="en-US" sz="3600" dirty="0">
                <a:solidFill>
                  <a:schemeClr val="tx1">
                    <a:lumMod val="75000"/>
                    <a:lumOff val="25000"/>
                  </a:schemeClr>
                </a:solidFill>
                <a:latin typeface="+mj-lt"/>
              </a:rPr>
              <a:t>Discussion</a:t>
            </a:r>
          </a:p>
        </p:txBody>
      </p:sp>
      <p:sp>
        <p:nvSpPr>
          <p:cNvPr id="45" name="Rectangle: Rounded Corners 44"/>
          <p:cNvSpPr/>
          <p:nvPr/>
        </p:nvSpPr>
        <p:spPr>
          <a:xfrm>
            <a:off x="33120682" y="22067520"/>
            <a:ext cx="10058400" cy="10050802"/>
          </a:xfrm>
          <a:prstGeom prst="roundRect">
            <a:avLst>
              <a:gd name="adj" fmla="val 1592"/>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9600"/>
          </a:p>
        </p:txBody>
      </p:sp>
      <p:sp>
        <p:nvSpPr>
          <p:cNvPr id="84" name="TextBox 83">
            <a:extLst>
              <a:ext uri="{FF2B5EF4-FFF2-40B4-BE49-F238E27FC236}">
                <a16:creationId xmlns:a16="http://schemas.microsoft.com/office/drawing/2014/main" id="{7ABCCD2C-433F-478B-B18B-A4DAD100C702}"/>
              </a:ext>
            </a:extLst>
          </p:cNvPr>
          <p:cNvSpPr txBox="1"/>
          <p:nvPr/>
        </p:nvSpPr>
        <p:spPr>
          <a:xfrm>
            <a:off x="33539081" y="23011501"/>
            <a:ext cx="8980518" cy="8710077"/>
          </a:xfrm>
          <a:prstGeom prst="rect">
            <a:avLst/>
          </a:prstGeom>
          <a:noFill/>
        </p:spPr>
        <p:txBody>
          <a:bodyPr wrap="square" rtlCol="0">
            <a:spAutoFit/>
          </a:bodyPr>
          <a:lstStyle>
            <a:defPPr>
              <a:defRPr kern="1200"/>
            </a:defPPr>
          </a:lstStyle>
          <a:p>
            <a:endParaRPr lang="en-US" sz="2000" dirty="0">
              <a:effectLst/>
              <a:latin typeface="Devanagari MT" panose="02000500020000000000" pitchFamily="2" charset="0"/>
              <a:cs typeface="Devanagari MT" panose="02000500020000000000" pitchFamily="2" charset="0"/>
            </a:endParaRPr>
          </a:p>
          <a:p>
            <a:pPr marL="360045" indent="-360045"/>
            <a:r>
              <a:rPr lang="en-US" sz="2000" dirty="0">
                <a:latin typeface="Devanagari MT" panose="02000500020000000000" pitchFamily="2" charset="0"/>
                <a:cs typeface="Devanagari MT" panose="02000500020000000000" pitchFamily="2" charset="0"/>
              </a:rPr>
              <a:t>Belsky J. (1984). The determinants of parenting: a process model. </a:t>
            </a:r>
            <a:r>
              <a:rPr lang="en-US" sz="2000" i="1" dirty="0">
                <a:latin typeface="Devanagari MT" panose="02000500020000000000" pitchFamily="2" charset="0"/>
                <a:cs typeface="Devanagari MT" panose="02000500020000000000" pitchFamily="2" charset="0"/>
              </a:rPr>
              <a:t>Child development</a:t>
            </a:r>
            <a:r>
              <a:rPr lang="en-US" sz="2000" dirty="0">
                <a:latin typeface="Devanagari MT" panose="02000500020000000000" pitchFamily="2" charset="0"/>
                <a:cs typeface="Devanagari MT" panose="02000500020000000000" pitchFamily="2" charset="0"/>
              </a:rPr>
              <a:t>, </a:t>
            </a:r>
            <a:r>
              <a:rPr lang="en-US" sz="2000" i="1" dirty="0">
                <a:latin typeface="Devanagari MT" panose="02000500020000000000" pitchFamily="2" charset="0"/>
                <a:cs typeface="Devanagari MT" panose="02000500020000000000" pitchFamily="2" charset="0"/>
              </a:rPr>
              <a:t>55</a:t>
            </a:r>
            <a:r>
              <a:rPr lang="en-US" sz="2000" dirty="0">
                <a:latin typeface="Devanagari MT" panose="02000500020000000000" pitchFamily="2" charset="0"/>
                <a:cs typeface="Devanagari MT" panose="02000500020000000000" pitchFamily="2" charset="0"/>
              </a:rPr>
              <a:t>(1), 83–96. https://doi.org/10.1111/j.1467-8624.1984.tb00275.x</a:t>
            </a:r>
          </a:p>
          <a:p>
            <a:pPr marL="360045" indent="-360045"/>
            <a:endParaRPr lang="en-US" sz="2000" dirty="0">
              <a:latin typeface="Devanagari MT" panose="02000500020000000000" pitchFamily="2" charset="0"/>
              <a:cs typeface="Devanagari MT" panose="02000500020000000000" pitchFamily="2" charset="0"/>
            </a:endParaRPr>
          </a:p>
          <a:p>
            <a:pPr marL="360045" indent="-360045"/>
            <a:r>
              <a:rPr lang="en-US" sz="2000"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Du, X., &amp; Kim, Y. K. (2020). Family functioning and adolescent behavior problems: A moderated mediation model of Caregiver depression and neighborhood collective efficacy. </a:t>
            </a:r>
            <a:r>
              <a:rPr lang="en-US" sz="2000" i="1"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Children and Youth Services Review</a:t>
            </a:r>
            <a:r>
              <a:rPr lang="en-US" sz="2000"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 </a:t>
            </a:r>
            <a:r>
              <a:rPr lang="en-US" sz="2000" i="1"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116</a:t>
            </a:r>
            <a:r>
              <a:rPr lang="en-US" sz="2000"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 105270. https://</a:t>
            </a:r>
            <a:r>
              <a:rPr lang="en-US" sz="2000" dirty="0" err="1">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doi.org</a:t>
            </a:r>
            <a:r>
              <a:rPr lang="en-US" sz="2000"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/10.1016/j.childyouth.2020.105270 </a:t>
            </a:r>
            <a:endParaRPr lang="en-US" sz="2000" dirty="0">
              <a:effectLst/>
              <a:latin typeface="Devanagari MT" panose="02000500020000000000" pitchFamily="2" charset="0"/>
              <a:cs typeface="Devanagari MT" panose="02000500020000000000" pitchFamily="2" charset="0"/>
            </a:endParaRPr>
          </a:p>
          <a:p>
            <a:pPr marL="360045" indent="-360045"/>
            <a:endParaRPr lang="en-US" sz="2000" dirty="0">
              <a:latin typeface="Devanagari MT" panose="02000500020000000000" pitchFamily="2" charset="0"/>
              <a:cs typeface="Devanagari MT" panose="02000500020000000000" pitchFamily="2" charset="0"/>
            </a:endParaRPr>
          </a:p>
          <a:p>
            <a:pPr marL="360045" indent="-360045"/>
            <a:r>
              <a:rPr lang="en-US" sz="2000" dirty="0">
                <a:effectLst/>
                <a:latin typeface="Devanagari MT" panose="02000500020000000000" pitchFamily="2" charset="0"/>
                <a:cs typeface="Devanagari MT" panose="02000500020000000000" pitchFamily="2" charset="0"/>
              </a:rPr>
              <a:t>Ma J., Grogan-Kaylor A., &amp; Klein S. (2018). Neighborhood collective efficacy, parental spanking, and  subsequent risk of household child protective services involvement. </a:t>
            </a:r>
            <a:r>
              <a:rPr lang="en-US" sz="2000" i="1" dirty="0">
                <a:effectLst/>
                <a:latin typeface="Devanagari MT" panose="02000500020000000000" pitchFamily="2" charset="0"/>
                <a:cs typeface="Devanagari MT" panose="02000500020000000000" pitchFamily="2" charset="0"/>
              </a:rPr>
              <a:t>Child Abuse Neglect</a:t>
            </a:r>
            <a:r>
              <a:rPr lang="en-US" sz="2000" dirty="0">
                <a:effectLst/>
                <a:latin typeface="Devanagari MT" panose="02000500020000000000" pitchFamily="2" charset="0"/>
                <a:cs typeface="Devanagari MT" panose="02000500020000000000" pitchFamily="2" charset="0"/>
              </a:rPr>
              <a:t>, 80, 90-98. </a:t>
            </a:r>
            <a:r>
              <a:rPr lang="en-US" sz="2000" dirty="0" err="1">
                <a:effectLst/>
                <a:latin typeface="Devanagari MT" panose="02000500020000000000" pitchFamily="2" charset="0"/>
                <a:cs typeface="Devanagari MT" panose="02000500020000000000" pitchFamily="2" charset="0"/>
              </a:rPr>
              <a:t>doi</a:t>
            </a:r>
            <a:r>
              <a:rPr lang="en-US" sz="2000" dirty="0">
                <a:effectLst/>
                <a:latin typeface="Devanagari MT" panose="02000500020000000000" pitchFamily="2" charset="0"/>
                <a:cs typeface="Devanagari MT" panose="02000500020000000000" pitchFamily="2" charset="0"/>
              </a:rPr>
              <a:t>: 10.1016/j.chiabu.2018.03.019. </a:t>
            </a:r>
          </a:p>
          <a:p>
            <a:pPr marL="360045" indent="-360045"/>
            <a:endParaRPr lang="en-US" sz="2000" dirty="0">
              <a:effectLst/>
              <a:latin typeface="Devanagari MT" panose="02000500020000000000" pitchFamily="2" charset="0"/>
              <a:cs typeface="Devanagari MT" panose="02000500020000000000" pitchFamily="2" charset="0"/>
            </a:endParaRPr>
          </a:p>
          <a:p>
            <a:pPr marL="360045" indent="-360045"/>
            <a:r>
              <a:rPr lang="en-US" sz="2000" b="0" i="0" u="none" strike="noStrike" dirty="0">
                <a:solidFill>
                  <a:srgbClr val="000000"/>
                </a:solidFill>
                <a:effectLst/>
                <a:latin typeface="Devanagari MT" panose="02000500020000000000" pitchFamily="2" charset="0"/>
                <a:cs typeface="Devanagari MT" panose="02000500020000000000" pitchFamily="2" charset="0"/>
              </a:rPr>
              <a:t>Sampson, R. J., Raudenbush, S. W., &amp; Earls, F. (1997). Neighborhoods and violent crime: A Multilevel Study of collective efficacy. </a:t>
            </a:r>
            <a:r>
              <a:rPr lang="en-US" sz="2000" b="0" i="1" u="none" strike="noStrike" dirty="0">
                <a:solidFill>
                  <a:srgbClr val="000000"/>
                </a:solidFill>
                <a:effectLst/>
                <a:latin typeface="Devanagari MT" panose="02000500020000000000" pitchFamily="2" charset="0"/>
                <a:cs typeface="Devanagari MT" panose="02000500020000000000" pitchFamily="2" charset="0"/>
              </a:rPr>
              <a:t>Science</a:t>
            </a:r>
            <a:r>
              <a:rPr lang="en-US" sz="2000" b="0" i="0" u="none" strike="noStrike" dirty="0">
                <a:solidFill>
                  <a:srgbClr val="000000"/>
                </a:solidFill>
                <a:effectLst/>
                <a:latin typeface="Devanagari MT" panose="02000500020000000000" pitchFamily="2" charset="0"/>
                <a:cs typeface="Devanagari MT" panose="02000500020000000000" pitchFamily="2" charset="0"/>
              </a:rPr>
              <a:t>, </a:t>
            </a:r>
            <a:r>
              <a:rPr lang="en-US" sz="2000" b="0" i="1" u="none" strike="noStrike" dirty="0">
                <a:solidFill>
                  <a:srgbClr val="000000"/>
                </a:solidFill>
                <a:effectLst/>
                <a:latin typeface="Devanagari MT" panose="02000500020000000000" pitchFamily="2" charset="0"/>
                <a:cs typeface="Devanagari MT" panose="02000500020000000000" pitchFamily="2" charset="0"/>
              </a:rPr>
              <a:t>277</a:t>
            </a:r>
            <a:r>
              <a:rPr lang="en-US" sz="2000" b="0" i="0" u="none" strike="noStrike" dirty="0">
                <a:solidFill>
                  <a:srgbClr val="000000"/>
                </a:solidFill>
                <a:effectLst/>
                <a:latin typeface="Devanagari MT" panose="02000500020000000000" pitchFamily="2" charset="0"/>
                <a:cs typeface="Devanagari MT" panose="02000500020000000000" pitchFamily="2" charset="0"/>
              </a:rPr>
              <a:t>(5328), 918–924. https://</a:t>
            </a:r>
            <a:r>
              <a:rPr lang="en-US" sz="2000" b="0" i="0" u="none" strike="noStrike" dirty="0" err="1">
                <a:solidFill>
                  <a:srgbClr val="000000"/>
                </a:solidFill>
                <a:effectLst/>
                <a:latin typeface="Devanagari MT" panose="02000500020000000000" pitchFamily="2" charset="0"/>
                <a:cs typeface="Devanagari MT" panose="02000500020000000000" pitchFamily="2" charset="0"/>
              </a:rPr>
              <a:t>doi.org</a:t>
            </a:r>
            <a:r>
              <a:rPr lang="en-US" sz="2000" b="0" i="0" u="none" strike="noStrike" dirty="0">
                <a:solidFill>
                  <a:srgbClr val="000000"/>
                </a:solidFill>
                <a:effectLst/>
                <a:latin typeface="Devanagari MT" panose="02000500020000000000" pitchFamily="2" charset="0"/>
                <a:cs typeface="Devanagari MT" panose="02000500020000000000" pitchFamily="2" charset="0"/>
              </a:rPr>
              <a:t>/10.1126/science.277.5328.918 </a:t>
            </a:r>
          </a:p>
          <a:p>
            <a:pPr marL="360045" indent="-360045"/>
            <a:endParaRPr lang="en-US" sz="2000" dirty="0">
              <a:solidFill>
                <a:srgbClr val="000000"/>
              </a:solidFill>
              <a:latin typeface="Devanagari MT" panose="02000500020000000000" pitchFamily="2" charset="0"/>
              <a:ea typeface="Times New Roman" panose="02020603050405020304" pitchFamily="18" charset="0"/>
              <a:cs typeface="Devanagari MT" panose="02000500020000000000" pitchFamily="2" charset="0"/>
            </a:endParaRPr>
          </a:p>
          <a:p>
            <a:pPr marL="360045" marR="0" indent="-360045"/>
            <a:r>
              <a:rPr lang="en-US" sz="2000"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Simons, R. L., Johnson, C., Beaman, J., Conger, R. D., &amp; Whitbeck, L. B. (1996). Parents and peer group as mediator of the effect of neighborhood structure on adolescent problem behavior. </a:t>
            </a:r>
            <a:r>
              <a:rPr lang="en-US" sz="2000" i="1"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American Journal of Neighborhood Psychology</a:t>
            </a:r>
            <a:r>
              <a:rPr lang="en-US" sz="2000"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 24, 145-171</a:t>
            </a:r>
            <a:r>
              <a:rPr lang="en-US" sz="2000" dirty="0">
                <a:solidFill>
                  <a:srgbClr val="FFFFFF"/>
                </a:solidFill>
                <a:effectLst/>
                <a:latin typeface="Devanagari MT" panose="02000500020000000000" pitchFamily="2" charset="0"/>
                <a:ea typeface="Times New Roman" panose="02020603050405020304" pitchFamily="18" charset="0"/>
                <a:cs typeface="Devanagari MT" panose="02000500020000000000" pitchFamily="2" charset="0"/>
              </a:rPr>
              <a:t> </a:t>
            </a:r>
          </a:p>
          <a:p>
            <a:pPr marL="360045" marR="0" indent="-360045"/>
            <a:endParaRPr lang="en-US" sz="2000" dirty="0">
              <a:effectLst/>
              <a:latin typeface="Devanagari MT" panose="02000500020000000000" pitchFamily="2" charset="0"/>
              <a:ea typeface="Times New Roman" panose="02020603050405020304" pitchFamily="18" charset="0"/>
              <a:cs typeface="Devanagari MT" panose="02000500020000000000" pitchFamily="2" charset="0"/>
            </a:endParaRPr>
          </a:p>
          <a:p>
            <a:pPr marL="360045" marR="0" indent="-360045"/>
            <a:r>
              <a:rPr lang="en-US" sz="2000"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Sturge-Apple, M. L., Jacques, D. T., Davies, P. T., &amp; Cicchetti, D. (2022). Maternal power assertive discipline and children’s adjustment in high-risk families: A social domain theory approach. </a:t>
            </a:r>
            <a:r>
              <a:rPr lang="en-US" sz="2000" i="1"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Journal of Child and Family Studies</a:t>
            </a:r>
            <a:r>
              <a:rPr lang="en-US" sz="2000"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 31(9), 2319 2330. https://</a:t>
            </a:r>
            <a:r>
              <a:rPr lang="en-US" sz="2000" dirty="0" err="1">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doi.org</a:t>
            </a:r>
            <a:r>
              <a:rPr lang="en-US" sz="2000" dirty="0">
                <a:solidFill>
                  <a:srgbClr val="000000"/>
                </a:solidFill>
                <a:effectLst/>
                <a:latin typeface="Devanagari MT" panose="02000500020000000000" pitchFamily="2" charset="0"/>
                <a:ea typeface="Times New Roman" panose="02020603050405020304" pitchFamily="18" charset="0"/>
                <a:cs typeface="Devanagari MT" panose="02000500020000000000" pitchFamily="2" charset="0"/>
              </a:rPr>
              <a:t>/10.1007/s10826-021-02127-7</a:t>
            </a:r>
          </a:p>
        </p:txBody>
      </p:sp>
      <p:sp>
        <p:nvSpPr>
          <p:cNvPr id="85" name="TextBox 84">
            <a:extLst>
              <a:ext uri="{FF2B5EF4-FFF2-40B4-BE49-F238E27FC236}">
                <a16:creationId xmlns:a16="http://schemas.microsoft.com/office/drawing/2014/main" id="{2F9F16DD-B1FB-447B-BA78-9201D1B2D897}"/>
              </a:ext>
            </a:extLst>
          </p:cNvPr>
          <p:cNvSpPr txBox="1"/>
          <p:nvPr/>
        </p:nvSpPr>
        <p:spPr>
          <a:xfrm>
            <a:off x="33539081" y="22489142"/>
            <a:ext cx="9144000" cy="646331"/>
          </a:xfrm>
          <a:prstGeom prst="rect">
            <a:avLst/>
          </a:prstGeom>
          <a:noFill/>
        </p:spPr>
        <p:txBody>
          <a:bodyPr wrap="square" rtlCol="0">
            <a:spAutoFit/>
          </a:bodyPr>
          <a:lstStyle>
            <a:defPPr>
              <a:defRPr kern="1200"/>
            </a:defPPr>
          </a:lstStyle>
          <a:p>
            <a:r>
              <a:rPr lang="en-US" sz="3600" dirty="0">
                <a:solidFill>
                  <a:schemeClr val="tx1">
                    <a:lumMod val="75000"/>
                    <a:lumOff val="25000"/>
                  </a:schemeClr>
                </a:solidFill>
                <a:latin typeface="+mj-lt"/>
              </a:rPr>
              <a:t>References</a:t>
            </a:r>
          </a:p>
        </p:txBody>
      </p:sp>
      <p:sp>
        <p:nvSpPr>
          <p:cNvPr id="39" name="Rectangle: Rounded Corners 38"/>
          <p:cNvSpPr/>
          <p:nvPr/>
        </p:nvSpPr>
        <p:spPr>
          <a:xfrm>
            <a:off x="712119" y="7030149"/>
            <a:ext cx="10058400" cy="6596768"/>
          </a:xfrm>
          <a:prstGeom prst="roundRect">
            <a:avLst>
              <a:gd name="adj" fmla="val 1711"/>
            </a:avLst>
          </a:prstGeom>
          <a:solidFill>
            <a:srgbClr val="B1B0E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9600"/>
          </a:p>
        </p:txBody>
      </p:sp>
      <p:sp>
        <p:nvSpPr>
          <p:cNvPr id="47" name="TextBox 46"/>
          <p:cNvSpPr txBox="1"/>
          <p:nvPr/>
        </p:nvSpPr>
        <p:spPr>
          <a:xfrm>
            <a:off x="1169319" y="7482385"/>
            <a:ext cx="9144000" cy="646331"/>
          </a:xfrm>
          <a:prstGeom prst="rect">
            <a:avLst/>
          </a:prstGeom>
          <a:noFill/>
        </p:spPr>
        <p:txBody>
          <a:bodyPr wrap="square" rtlCol="0">
            <a:spAutoFit/>
          </a:bodyPr>
          <a:lstStyle>
            <a:defPPr>
              <a:defRPr kern="1200"/>
            </a:defPPr>
          </a:lstStyle>
          <a:p>
            <a:r>
              <a:rPr lang="en-US" sz="3600" dirty="0">
                <a:solidFill>
                  <a:schemeClr val="tx1">
                    <a:lumMod val="75000"/>
                    <a:lumOff val="25000"/>
                  </a:schemeClr>
                </a:solidFill>
                <a:latin typeface="+mj-lt"/>
              </a:rPr>
              <a:t>Abstract</a:t>
            </a:r>
          </a:p>
        </p:txBody>
      </p:sp>
      <p:sp>
        <p:nvSpPr>
          <p:cNvPr id="43" name="Rectangle: Rounded Corners 42"/>
          <p:cNvSpPr/>
          <p:nvPr/>
        </p:nvSpPr>
        <p:spPr>
          <a:xfrm>
            <a:off x="712119" y="14152624"/>
            <a:ext cx="10058400" cy="17965699"/>
          </a:xfrm>
          <a:prstGeom prst="roundRect">
            <a:avLst>
              <a:gd name="adj" fmla="val 2004"/>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9600"/>
          </a:p>
        </p:txBody>
      </p:sp>
      <p:sp>
        <p:nvSpPr>
          <p:cNvPr id="86" name="TextBox 85">
            <a:extLst>
              <a:ext uri="{FF2B5EF4-FFF2-40B4-BE49-F238E27FC236}">
                <a16:creationId xmlns:a16="http://schemas.microsoft.com/office/drawing/2014/main" id="{9B320F11-3F85-4920-92E0-15D89C7AF4D2}"/>
              </a:ext>
            </a:extLst>
          </p:cNvPr>
          <p:cNvSpPr txBox="1"/>
          <p:nvPr/>
        </p:nvSpPr>
        <p:spPr>
          <a:xfrm>
            <a:off x="1140218" y="15567412"/>
            <a:ext cx="9144000" cy="16154166"/>
          </a:xfrm>
          <a:prstGeom prst="rect">
            <a:avLst/>
          </a:prstGeom>
          <a:noFill/>
        </p:spPr>
        <p:txBody>
          <a:bodyPr wrap="square" rtlCol="0">
            <a:spAutoFit/>
          </a:bodyPr>
          <a:lstStyle>
            <a:defPPr>
              <a:defRPr kern="1200"/>
            </a:defPPr>
          </a:lstStyle>
          <a:p>
            <a:pPr marL="0" marR="0" algn="just">
              <a:lnSpc>
                <a:spcPct val="115000"/>
              </a:lnSpc>
              <a:spcBef>
                <a:spcPts val="0"/>
              </a:spcBef>
              <a:spcAft>
                <a:spcPts val="800"/>
              </a:spcAft>
            </a:pP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Ecological models emphasizing the role of the environmental context have spurred researchers to examine the direct and indirect influences of the contextual environment on caregiving. Researchers have expanded on traditional models, such as Belsky’s determinants of parentings process model (Belsky, 1984) to incorporate neighborhood context when examining external influences on the family-system (e.g., Simons et al., 1997). </a:t>
            </a:r>
            <a:r>
              <a:rPr lang="en-US" sz="2800" b="1" kern="100" dirty="0">
                <a:effectLst/>
                <a:latin typeface="Devanagari MT" panose="02000500020000000000" pitchFamily="2" charset="0"/>
                <a:ea typeface="Aptos" panose="020B0004020202020204" pitchFamily="34" charset="0"/>
                <a:cs typeface="Devanagari MT" panose="02000500020000000000" pitchFamily="2" charset="0"/>
              </a:rPr>
              <a:t>Neighborhood risk factors</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like poverty and instability, have been shown to have many negative implications on family functioning and quality of life (Simons et al., 1997, Leventhal &amp; Brooks-Gunn, 2000). However, social domain approaches to parental discipline suggest functional specificity within risky contexts (Sturge-Apple et al., 2022). Moreover, positive features of neighborhoods, like collective efficacy, can serve as a protective buffer against some of these risks. </a:t>
            </a:r>
          </a:p>
          <a:p>
            <a:pPr marL="0" marR="0" algn="just">
              <a:lnSpc>
                <a:spcPct val="115000"/>
              </a:lnSpc>
              <a:spcBef>
                <a:spcPts val="0"/>
              </a:spcBef>
              <a:spcAft>
                <a:spcPts val="800"/>
              </a:spcAft>
            </a:pPr>
            <a:endParaRPr lang="en-US" sz="1600" kern="100" dirty="0">
              <a:latin typeface="Devanagari MT" panose="02000500020000000000" pitchFamily="2" charset="0"/>
              <a:ea typeface="Aptos" panose="020B0004020202020204" pitchFamily="34" charset="0"/>
              <a:cs typeface="Devanagari MT" panose="02000500020000000000" pitchFamily="2" charset="0"/>
            </a:endParaRPr>
          </a:p>
          <a:p>
            <a:pPr marL="0" marR="0" algn="just">
              <a:lnSpc>
                <a:spcPct val="115000"/>
              </a:lnSpc>
              <a:spcBef>
                <a:spcPts val="0"/>
              </a:spcBef>
              <a:spcAft>
                <a:spcPts val="800"/>
              </a:spcAft>
            </a:pPr>
            <a:r>
              <a:rPr lang="en-US" sz="2800" b="1" kern="100" dirty="0">
                <a:effectLst/>
                <a:latin typeface="Devanagari MT" panose="02000500020000000000" pitchFamily="2" charset="0"/>
                <a:ea typeface="Aptos" panose="020B0004020202020204" pitchFamily="34" charset="0"/>
                <a:cs typeface="Devanagari MT" panose="02000500020000000000" pitchFamily="2" charset="0"/>
              </a:rPr>
              <a:t>Neighborhood collective efficacy</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(CE), defined as social cohesion between neighbors and a willingness to engage with the community (Sampson &amp; Raudenbush, 1997), has been found to moderate some correlates of neighborhood risk, like caregiver depression (Du &amp; Kim, 2020) and use of spanking (Ma, Grogan-Kaylor, &amp; Klein, 2018). The current study aims to build on current literature exploring the relationship between neighborhood risk and collective efficacy on parenting behaviors. Specifically, the current study examines how neighborhood risk is differentially associated with different domains of discipline practices and how associations may depend upon maternal perceptions of neighborhood collective efficacy. </a:t>
            </a:r>
          </a:p>
        </p:txBody>
      </p:sp>
      <p:sp>
        <p:nvSpPr>
          <p:cNvPr id="87" name="TextBox 86">
            <a:extLst>
              <a:ext uri="{FF2B5EF4-FFF2-40B4-BE49-F238E27FC236}">
                <a16:creationId xmlns:a16="http://schemas.microsoft.com/office/drawing/2014/main" id="{7DB2E49A-CE7A-4210-AE9F-5037030C938E}"/>
              </a:ext>
            </a:extLst>
          </p:cNvPr>
          <p:cNvSpPr txBox="1"/>
          <p:nvPr/>
        </p:nvSpPr>
        <p:spPr>
          <a:xfrm>
            <a:off x="1169318" y="14594197"/>
            <a:ext cx="9144000" cy="646331"/>
          </a:xfrm>
          <a:prstGeom prst="rect">
            <a:avLst/>
          </a:prstGeom>
          <a:noFill/>
        </p:spPr>
        <p:txBody>
          <a:bodyPr wrap="square" rtlCol="0">
            <a:spAutoFit/>
          </a:bodyPr>
          <a:lstStyle>
            <a:defPPr>
              <a:defRPr kern="1200"/>
            </a:defPPr>
          </a:lstStyle>
          <a:p>
            <a:r>
              <a:rPr lang="en-US" sz="3600" b="1" dirty="0">
                <a:solidFill>
                  <a:schemeClr val="tx1">
                    <a:lumMod val="75000"/>
                    <a:lumOff val="25000"/>
                  </a:schemeClr>
                </a:solidFill>
                <a:latin typeface="+mj-lt"/>
              </a:rPr>
              <a:t>Introduction</a:t>
            </a:r>
          </a:p>
        </p:txBody>
      </p:sp>
      <p:sp>
        <p:nvSpPr>
          <p:cNvPr id="44" name="Rectangle: Rounded Corners 43"/>
          <p:cNvSpPr/>
          <p:nvPr/>
        </p:nvSpPr>
        <p:spPr>
          <a:xfrm>
            <a:off x="11482639" y="7062658"/>
            <a:ext cx="10058400" cy="8177869"/>
          </a:xfrm>
          <a:prstGeom prst="roundRect">
            <a:avLst>
              <a:gd name="adj" fmla="val 2700"/>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9600"/>
          </a:p>
        </p:txBody>
      </p:sp>
      <p:sp>
        <p:nvSpPr>
          <p:cNvPr id="88" name="TextBox 87">
            <a:extLst>
              <a:ext uri="{FF2B5EF4-FFF2-40B4-BE49-F238E27FC236}">
                <a16:creationId xmlns:a16="http://schemas.microsoft.com/office/drawing/2014/main" id="{42B0A569-B3B2-4D39-9EF7-F3CC8A0EDD42}"/>
              </a:ext>
            </a:extLst>
          </p:cNvPr>
          <p:cNvSpPr txBox="1"/>
          <p:nvPr/>
        </p:nvSpPr>
        <p:spPr>
          <a:xfrm>
            <a:off x="11891338" y="8167400"/>
            <a:ext cx="9192501" cy="6944465"/>
          </a:xfrm>
          <a:prstGeom prst="rect">
            <a:avLst/>
          </a:prstGeom>
          <a:noFill/>
        </p:spPr>
        <p:txBody>
          <a:bodyPr wrap="square" rtlCol="0">
            <a:spAutoFit/>
          </a:bodyPr>
          <a:lstStyle>
            <a:defPPr>
              <a:defRPr kern="1200"/>
            </a:defPPr>
          </a:lstStyle>
          <a:p>
            <a:pPr marL="0" marR="0" algn="just">
              <a:lnSpc>
                <a:spcPct val="115000"/>
              </a:lnSpc>
              <a:spcBef>
                <a:spcPts val="0"/>
              </a:spcBef>
              <a:spcAft>
                <a:spcPts val="800"/>
              </a:spcAft>
            </a:pP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Data from this current study was collected as part of a larger research project. Participants included in this analysis are 185 mother-child dyads</a:t>
            </a:r>
          </a:p>
          <a:p>
            <a:pPr marL="0" marR="0" algn="just">
              <a:lnSpc>
                <a:spcPct val="115000"/>
              </a:lnSpc>
              <a:spcBef>
                <a:spcPts val="0"/>
              </a:spcBef>
              <a:spcAft>
                <a:spcPts val="800"/>
              </a:spcAft>
            </a:pPr>
            <a:endParaRPr lang="en-US" sz="2800" kern="100" dirty="0">
              <a:latin typeface="Devanagari MT" panose="02000500020000000000" pitchFamily="2" charset="0"/>
              <a:ea typeface="Aptos" panose="020B0004020202020204" pitchFamily="34" charset="0"/>
              <a:cs typeface="Devanagari MT" panose="02000500020000000000" pitchFamily="2" charset="0"/>
            </a:endParaRPr>
          </a:p>
          <a:p>
            <a:pPr marL="0" marR="0" algn="just">
              <a:lnSpc>
                <a:spcPct val="115000"/>
              </a:lnSpc>
              <a:spcBef>
                <a:spcPts val="0"/>
              </a:spcBef>
              <a:spcAft>
                <a:spcPts val="800"/>
              </a:spcAft>
            </a:pPr>
            <a:endParaRPr lang="en-US" sz="2800" kern="100" dirty="0">
              <a:effectLst/>
              <a:latin typeface="Devanagari MT" panose="02000500020000000000" pitchFamily="2" charset="0"/>
              <a:ea typeface="Aptos" panose="020B0004020202020204" pitchFamily="34" charset="0"/>
              <a:cs typeface="Devanagari MT" panose="02000500020000000000" pitchFamily="2" charset="0"/>
            </a:endParaRPr>
          </a:p>
          <a:p>
            <a:pPr marL="0" marR="0" algn="just">
              <a:lnSpc>
                <a:spcPct val="115000"/>
              </a:lnSpc>
              <a:spcBef>
                <a:spcPts val="0"/>
              </a:spcBef>
              <a:spcAft>
                <a:spcPts val="800"/>
              </a:spcAft>
            </a:pPr>
            <a:endParaRPr lang="en-US" sz="2800" kern="100" dirty="0">
              <a:effectLst/>
              <a:latin typeface="Devanagari MT" panose="02000500020000000000" pitchFamily="2" charset="0"/>
              <a:ea typeface="Aptos" panose="020B0004020202020204" pitchFamily="34" charset="0"/>
              <a:cs typeface="Devanagari MT" panose="02000500020000000000" pitchFamily="2" charset="0"/>
            </a:endParaRPr>
          </a:p>
          <a:p>
            <a:pPr marL="0" marR="0" algn="just">
              <a:lnSpc>
                <a:spcPct val="115000"/>
              </a:lnSpc>
              <a:spcBef>
                <a:spcPts val="0"/>
              </a:spcBef>
              <a:spcAft>
                <a:spcPts val="800"/>
              </a:spcAft>
            </a:pPr>
            <a:br>
              <a:rPr lang="en-US" sz="2800" kern="100" dirty="0">
                <a:latin typeface="Devanagari MT" panose="02000500020000000000" pitchFamily="2" charset="0"/>
                <a:ea typeface="Aptos" panose="020B0004020202020204" pitchFamily="34" charset="0"/>
                <a:cs typeface="Devanagari MT" panose="02000500020000000000" pitchFamily="2" charset="0"/>
              </a:rPr>
            </a:b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Families had an average income of $62,000, with 35% receiving public assistance. 80% of Mothers completed at least some education post-high school. </a:t>
            </a:r>
            <a:r>
              <a:rPr lang="en-US" sz="2800" dirty="0">
                <a:effectLst/>
                <a:latin typeface="Devanagari MT" panose="02000500020000000000" pitchFamily="2" charset="0"/>
                <a:ea typeface="Aptos" panose="020B0004020202020204" pitchFamily="34" charset="0"/>
                <a:cs typeface="Devanagari MT" panose="02000500020000000000" pitchFamily="2" charset="0"/>
              </a:rPr>
              <a:t>27.6% percent of Mothers did not move within the last 5 years, 24.1% moved once within the last 5 years, and 48.3% of mothers moved two+ times within the last 5 years.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a:t>
            </a:r>
          </a:p>
        </p:txBody>
      </p:sp>
      <p:sp>
        <p:nvSpPr>
          <p:cNvPr id="89" name="TextBox 88">
            <a:extLst>
              <a:ext uri="{FF2B5EF4-FFF2-40B4-BE49-F238E27FC236}">
                <a16:creationId xmlns:a16="http://schemas.microsoft.com/office/drawing/2014/main" id="{CA3FBD3B-628E-43FF-A33F-32B15438C990}"/>
              </a:ext>
            </a:extLst>
          </p:cNvPr>
          <p:cNvSpPr txBox="1"/>
          <p:nvPr/>
        </p:nvSpPr>
        <p:spPr>
          <a:xfrm>
            <a:off x="11939839" y="7482385"/>
            <a:ext cx="9144000" cy="646331"/>
          </a:xfrm>
          <a:prstGeom prst="rect">
            <a:avLst/>
          </a:prstGeom>
          <a:noFill/>
        </p:spPr>
        <p:txBody>
          <a:bodyPr wrap="square" rtlCol="0">
            <a:spAutoFit/>
          </a:bodyPr>
          <a:lstStyle>
            <a:defPPr>
              <a:defRPr kern="1200"/>
            </a:defPPr>
          </a:lstStyle>
          <a:p>
            <a:r>
              <a:rPr lang="en-US" sz="3600" b="1" dirty="0">
                <a:solidFill>
                  <a:schemeClr val="tx1">
                    <a:lumMod val="75000"/>
                    <a:lumOff val="25000"/>
                  </a:schemeClr>
                </a:solidFill>
                <a:latin typeface="+mj-lt"/>
              </a:rPr>
              <a:t>Participants</a:t>
            </a:r>
          </a:p>
        </p:txBody>
      </p:sp>
      <p:sp>
        <p:nvSpPr>
          <p:cNvPr id="40" name="Rectangle: Rounded Corners 39"/>
          <p:cNvSpPr/>
          <p:nvPr/>
        </p:nvSpPr>
        <p:spPr>
          <a:xfrm>
            <a:off x="11482639" y="15806057"/>
            <a:ext cx="10058400" cy="16312268"/>
          </a:xfrm>
          <a:prstGeom prst="roundRect">
            <a:avLst>
              <a:gd name="adj" fmla="val 1822"/>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9600"/>
          </a:p>
        </p:txBody>
      </p:sp>
      <p:sp>
        <p:nvSpPr>
          <p:cNvPr id="90" name="TextBox 89">
            <a:extLst>
              <a:ext uri="{FF2B5EF4-FFF2-40B4-BE49-F238E27FC236}">
                <a16:creationId xmlns:a16="http://schemas.microsoft.com/office/drawing/2014/main" id="{29FDCEBF-DA7D-4AE0-A6BD-06A1FEAE41E1}"/>
              </a:ext>
            </a:extLst>
          </p:cNvPr>
          <p:cNvSpPr txBox="1"/>
          <p:nvPr/>
        </p:nvSpPr>
        <p:spPr>
          <a:xfrm>
            <a:off x="11939839" y="17217321"/>
            <a:ext cx="9144000" cy="14901002"/>
          </a:xfrm>
          <a:prstGeom prst="rect">
            <a:avLst/>
          </a:prstGeom>
          <a:noFill/>
        </p:spPr>
        <p:txBody>
          <a:bodyPr wrap="square" rtlCol="0">
            <a:spAutoFit/>
          </a:bodyPr>
          <a:lstStyle>
            <a:defPPr>
              <a:defRPr kern="1200"/>
            </a:defPPr>
          </a:lstStyle>
          <a:p>
            <a:pPr algn="just">
              <a:lnSpc>
                <a:spcPct val="115000"/>
              </a:lnSpc>
              <a:spcAft>
                <a:spcPts val="800"/>
              </a:spcAft>
            </a:pPr>
            <a:r>
              <a:rPr lang="en-US" sz="2800" b="1" i="1" kern="100" dirty="0">
                <a:effectLst/>
                <a:latin typeface="Devanagari MT" panose="02000500020000000000" pitchFamily="2" charset="0"/>
                <a:ea typeface="Aptos" panose="020B0004020202020204" pitchFamily="34" charset="0"/>
                <a:cs typeface="Devanagari MT" panose="02000500020000000000" pitchFamily="2" charset="0"/>
              </a:rPr>
              <a:t>Neighborhood Risk</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calculated from census tract data combining z-scores of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percent of residents living under the poverty line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and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percent of renters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within each  participants’ zip code. </a:t>
            </a:r>
            <a:r>
              <a:rPr lang="en-US" sz="2800" b="1" i="1" kern="100" dirty="0">
                <a:effectLst/>
                <a:latin typeface="Devanagari MT" panose="02000500020000000000" pitchFamily="2" charset="0"/>
                <a:ea typeface="Aptos" panose="020B0004020202020204" pitchFamily="34" charset="0"/>
                <a:cs typeface="Devanagari MT" panose="02000500020000000000" pitchFamily="2" charset="0"/>
              </a:rPr>
              <a:t>Collective Efficacy</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was taken from maternal reports of the 7-item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Collective Efficacy</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sub-scale taken from </a:t>
            </a:r>
            <a:r>
              <a:rPr lang="en-US" sz="2800" kern="100" dirty="0">
                <a:latin typeface="Devanagari MT" panose="02000500020000000000" pitchFamily="2" charset="0"/>
                <a:ea typeface="Aptos" panose="020B0004020202020204" pitchFamily="34" charset="0"/>
                <a:cs typeface="Devanagari MT" panose="02000500020000000000" pitchFamily="2" charset="0"/>
              </a:rPr>
              <a:t>the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Neighborhood and Organization Affiliation Assessment</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(NOAA-R: Knight et al., 2008). </a:t>
            </a:r>
          </a:p>
          <a:p>
            <a:pPr algn="just">
              <a:lnSpc>
                <a:spcPct val="115000"/>
              </a:lnSpc>
              <a:spcAft>
                <a:spcPts val="800"/>
              </a:spcAft>
            </a:pPr>
            <a:endParaRPr lang="en-US" sz="1600" kern="100" dirty="0">
              <a:effectLst/>
              <a:latin typeface="Devanagari MT" panose="02000500020000000000" pitchFamily="2" charset="0"/>
              <a:ea typeface="Aptos" panose="020B0004020202020204" pitchFamily="34" charset="0"/>
              <a:cs typeface="Devanagari MT" panose="02000500020000000000" pitchFamily="2" charset="0"/>
            </a:endParaRPr>
          </a:p>
          <a:p>
            <a:pPr marL="0" marR="0" algn="just">
              <a:lnSpc>
                <a:spcPct val="115000"/>
              </a:lnSpc>
              <a:spcBef>
                <a:spcPts val="0"/>
              </a:spcBef>
              <a:spcAft>
                <a:spcPts val="800"/>
              </a:spcAft>
            </a:pPr>
            <a:r>
              <a:rPr lang="en-US" sz="2800" b="1" i="1" kern="100" dirty="0">
                <a:effectLst/>
                <a:latin typeface="Devanagari MT" panose="02000500020000000000" pitchFamily="2" charset="0"/>
                <a:ea typeface="Aptos" panose="020B0004020202020204" pitchFamily="34" charset="0"/>
                <a:cs typeface="Devanagari MT" panose="02000500020000000000" pitchFamily="2" charset="0"/>
              </a:rPr>
              <a:t>Disciplinary Tactics</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were observed during the cleanup portion of a structured free play paradigm during which mothers played with their children for 5 minutes and then were given 5 minutes to have their children clean up toys. This task was recorded, and undergraduate coders rated a variety of parenting behaviors on a 9-point Likert scale from </a:t>
            </a:r>
            <a:r>
              <a:rPr lang="en-US" sz="2800" i="1" kern="100" dirty="0">
                <a:latin typeface="Devanagari MT" panose="02000500020000000000" pitchFamily="2" charset="0"/>
                <a:ea typeface="Aptos" panose="020B0004020202020204" pitchFamily="34" charset="0"/>
                <a:cs typeface="Devanagari MT" panose="02000500020000000000" pitchFamily="2" charset="0"/>
              </a:rPr>
              <a:t>N</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ot </a:t>
            </a:r>
            <a:r>
              <a:rPr lang="en-US" sz="2800" i="1" kern="100" dirty="0">
                <a:latin typeface="Devanagari MT" panose="02000500020000000000" pitchFamily="2" charset="0"/>
                <a:ea typeface="Aptos" panose="020B0004020202020204" pitchFamily="34" charset="0"/>
                <a:cs typeface="Devanagari MT" panose="02000500020000000000" pitchFamily="2" charset="0"/>
              </a:rPr>
              <a:t>A</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t </a:t>
            </a:r>
            <a:r>
              <a:rPr lang="en-US" sz="2800" i="1" kern="100" dirty="0">
                <a:latin typeface="Devanagari MT" panose="02000500020000000000" pitchFamily="2" charset="0"/>
                <a:ea typeface="Aptos" panose="020B0004020202020204" pitchFamily="34" charset="0"/>
                <a:cs typeface="Devanagari MT" panose="02000500020000000000" pitchFamily="2" charset="0"/>
              </a:rPr>
              <a:t>A</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ll </a:t>
            </a:r>
            <a:r>
              <a:rPr lang="en-US" sz="2800" i="1" kern="100" dirty="0">
                <a:latin typeface="Devanagari MT" panose="02000500020000000000" pitchFamily="2" charset="0"/>
                <a:ea typeface="Aptos" panose="020B0004020202020204" pitchFamily="34" charset="0"/>
                <a:cs typeface="Devanagari MT" panose="02000500020000000000" pitchFamily="2" charset="0"/>
              </a:rPr>
              <a:t>C</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haracteristic</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to </a:t>
            </a:r>
            <a:r>
              <a:rPr lang="en-US" sz="2800" i="1" kern="100" dirty="0">
                <a:latin typeface="Devanagari MT" panose="02000500020000000000" pitchFamily="2" charset="0"/>
                <a:ea typeface="Aptos" panose="020B0004020202020204" pitchFamily="34" charset="0"/>
                <a:cs typeface="Devanagari MT" panose="02000500020000000000" pitchFamily="2" charset="0"/>
              </a:rPr>
              <a:t>M</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ostly </a:t>
            </a:r>
            <a:r>
              <a:rPr lang="en-US" sz="2800" i="1" kern="100" dirty="0">
                <a:latin typeface="Devanagari MT" panose="02000500020000000000" pitchFamily="2" charset="0"/>
                <a:ea typeface="Aptos" panose="020B0004020202020204" pitchFamily="34" charset="0"/>
                <a:cs typeface="Devanagari MT" panose="02000500020000000000" pitchFamily="2" charset="0"/>
              </a:rPr>
              <a:t>C</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haracteristic</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For the current analyses,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Authoritarian Discipline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a:t>
            </a:r>
            <a:r>
              <a:rPr lang="el-GR" sz="2800" b="0" i="0" u="none" strike="noStrike" dirty="0">
                <a:solidFill>
                  <a:srgbClr val="040C28"/>
                </a:solidFill>
                <a:effectLst/>
                <a:latin typeface="Google Sans"/>
                <a:cs typeface="Devanagari MT" panose="02000500020000000000" pitchFamily="2" charset="0"/>
              </a:rPr>
              <a:t>α</a:t>
            </a:r>
            <a:r>
              <a:rPr lang="en-US" sz="2800" b="0" i="0" u="none" strike="noStrike" dirty="0">
                <a:solidFill>
                  <a:srgbClr val="040C28"/>
                </a:solidFill>
                <a:effectLst/>
                <a:latin typeface="Google Sans"/>
                <a:cs typeface="Devanagari MT" panose="02000500020000000000" pitchFamily="2" charset="0"/>
              </a:rPr>
              <a:t>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.72),</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 Democratic Discipline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a:t>
            </a:r>
            <a:r>
              <a:rPr lang="el-GR" sz="2800" b="0" i="0" u="none" strike="noStrike" dirty="0">
                <a:solidFill>
                  <a:srgbClr val="040C28"/>
                </a:solidFill>
                <a:effectLst/>
                <a:latin typeface="Google Sans"/>
                <a:cs typeface="Devanagari MT" panose="02000500020000000000" pitchFamily="2" charset="0"/>
              </a:rPr>
              <a:t>α</a:t>
            </a:r>
            <a:r>
              <a:rPr lang="en-US" sz="2800" b="0" i="0" u="none" strike="noStrike" dirty="0">
                <a:solidFill>
                  <a:srgbClr val="040C28"/>
                </a:solidFill>
                <a:effectLst/>
                <a:latin typeface="Google Sans"/>
                <a:cs typeface="Devanagari MT" panose="02000500020000000000" pitchFamily="2" charset="0"/>
              </a:rPr>
              <a:t>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.70),</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and</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 Reasoning Discipline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a:t>
            </a:r>
            <a:r>
              <a:rPr lang="el-GR" sz="2800" b="0" i="0" u="none" strike="noStrike" dirty="0">
                <a:solidFill>
                  <a:srgbClr val="040C28"/>
                </a:solidFill>
                <a:effectLst/>
                <a:latin typeface="Google Sans"/>
                <a:cs typeface="Devanagari MT" panose="02000500020000000000" pitchFamily="2" charset="0"/>
              </a:rPr>
              <a:t>α</a:t>
            </a:r>
            <a:r>
              <a:rPr lang="en-US" sz="2800" b="0" i="0" u="none" strike="noStrike" dirty="0">
                <a:solidFill>
                  <a:srgbClr val="040C28"/>
                </a:solidFill>
                <a:effectLst/>
                <a:latin typeface="Google Sans"/>
                <a:cs typeface="Devanagari MT" panose="02000500020000000000" pitchFamily="2" charset="0"/>
              </a:rPr>
              <a:t>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.76)</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subscales, taken from the cleanup portion of the task, were used. </a:t>
            </a:r>
          </a:p>
          <a:p>
            <a:pPr marL="0" marR="0">
              <a:lnSpc>
                <a:spcPct val="115000"/>
              </a:lnSpc>
              <a:spcBef>
                <a:spcPts val="0"/>
              </a:spcBef>
              <a:spcAft>
                <a:spcPts val="800"/>
              </a:spcAft>
            </a:pPr>
            <a:endParaRPr lang="en-US" sz="1600" kern="100" dirty="0">
              <a:effectLst/>
              <a:latin typeface="Devanagari MT" panose="02000500020000000000" pitchFamily="2" charset="0"/>
              <a:ea typeface="Aptos" panose="020B0004020202020204" pitchFamily="34" charset="0"/>
              <a:cs typeface="Devanagari MT" panose="02000500020000000000" pitchFamily="2" charset="0"/>
            </a:endParaRPr>
          </a:p>
          <a:p>
            <a:pPr marL="0" marR="0">
              <a:lnSpc>
                <a:spcPct val="115000"/>
              </a:lnSpc>
              <a:spcBef>
                <a:spcPts val="0"/>
              </a:spcBef>
              <a:spcAft>
                <a:spcPts val="800"/>
              </a:spcAft>
            </a:pPr>
            <a:r>
              <a:rPr lang="en-US" sz="2800" b="1" kern="100" dirty="0">
                <a:solidFill>
                  <a:schemeClr val="accent4">
                    <a:lumMod val="75000"/>
                  </a:schemeClr>
                </a:solidFill>
                <a:effectLst/>
                <a:latin typeface="Devanagari MT" panose="02000500020000000000" pitchFamily="2" charset="0"/>
                <a:ea typeface="Aptos" panose="020B0004020202020204" pitchFamily="34" charset="0"/>
                <a:cs typeface="Devanagari MT" panose="02000500020000000000" pitchFamily="2" charset="0"/>
              </a:rPr>
              <a:t>Authoritarian Discipline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is a firm disciplinary style that enforces obedience and lacks encouragement of independence.</a:t>
            </a:r>
          </a:p>
          <a:p>
            <a:pPr marL="0" marR="0">
              <a:lnSpc>
                <a:spcPct val="115000"/>
              </a:lnSpc>
              <a:spcBef>
                <a:spcPts val="0"/>
              </a:spcBef>
              <a:spcAft>
                <a:spcPts val="800"/>
              </a:spcAft>
            </a:pPr>
            <a:r>
              <a:rPr lang="en-US" sz="2800" b="1" kern="100" dirty="0">
                <a:solidFill>
                  <a:schemeClr val="accent4">
                    <a:lumMod val="75000"/>
                  </a:schemeClr>
                </a:solidFill>
                <a:effectLst/>
                <a:latin typeface="Devanagari MT" panose="02000500020000000000" pitchFamily="2" charset="0"/>
                <a:ea typeface="Aptos" panose="020B0004020202020204" pitchFamily="34" charset="0"/>
                <a:cs typeface="Devanagari MT" panose="02000500020000000000" pitchFamily="2" charset="0"/>
              </a:rPr>
              <a:t>Democratic Discipline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is an egalitarian disciplinary style in which the mother allows the child a sense of autonomy. </a:t>
            </a:r>
          </a:p>
          <a:p>
            <a:pPr marL="0" marR="0">
              <a:lnSpc>
                <a:spcPct val="115000"/>
              </a:lnSpc>
              <a:spcBef>
                <a:spcPts val="0"/>
              </a:spcBef>
              <a:spcAft>
                <a:spcPts val="800"/>
              </a:spcAft>
            </a:pPr>
            <a:r>
              <a:rPr lang="en-US" sz="2800" b="1" kern="100" dirty="0">
                <a:solidFill>
                  <a:schemeClr val="accent4">
                    <a:lumMod val="75000"/>
                  </a:schemeClr>
                </a:solidFill>
                <a:effectLst/>
                <a:latin typeface="Devanagari MT" panose="02000500020000000000" pitchFamily="2" charset="0"/>
                <a:ea typeface="Aptos" panose="020B0004020202020204" pitchFamily="34" charset="0"/>
                <a:cs typeface="Devanagari MT" panose="02000500020000000000" pitchFamily="2" charset="0"/>
              </a:rPr>
              <a:t>Reasoning Discipline</a:t>
            </a:r>
            <a:r>
              <a:rPr lang="en-US" sz="2800" kern="100" dirty="0">
                <a:solidFill>
                  <a:schemeClr val="accent4">
                    <a:lumMod val="75000"/>
                  </a:schemeClr>
                </a:solidFill>
                <a:effectLst/>
                <a:latin typeface="Devanagari MT" panose="02000500020000000000" pitchFamily="2" charset="0"/>
                <a:ea typeface="Aptos" panose="020B0004020202020204" pitchFamily="34" charset="0"/>
                <a:cs typeface="Devanagari MT" panose="02000500020000000000" pitchFamily="2" charset="0"/>
              </a:rPr>
              <a:t>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is an educational disciplinary style characterized by providing information and guidance to encourage the child to comply.</a:t>
            </a:r>
          </a:p>
        </p:txBody>
      </p:sp>
      <p:sp>
        <p:nvSpPr>
          <p:cNvPr id="91" name="TextBox 90">
            <a:extLst>
              <a:ext uri="{FF2B5EF4-FFF2-40B4-BE49-F238E27FC236}">
                <a16:creationId xmlns:a16="http://schemas.microsoft.com/office/drawing/2014/main" id="{15232698-55E6-4C6D-9947-A1F5F1CCE1E0}"/>
              </a:ext>
            </a:extLst>
          </p:cNvPr>
          <p:cNvSpPr txBox="1"/>
          <p:nvPr/>
        </p:nvSpPr>
        <p:spPr>
          <a:xfrm>
            <a:off x="11988340" y="16390066"/>
            <a:ext cx="9144000" cy="646331"/>
          </a:xfrm>
          <a:prstGeom prst="rect">
            <a:avLst/>
          </a:prstGeom>
          <a:noFill/>
        </p:spPr>
        <p:txBody>
          <a:bodyPr wrap="square" rtlCol="0">
            <a:spAutoFit/>
          </a:bodyPr>
          <a:lstStyle>
            <a:defPPr>
              <a:defRPr kern="1200"/>
            </a:defPPr>
          </a:lstStyle>
          <a:p>
            <a:r>
              <a:rPr lang="en-US" sz="3600" dirty="0">
                <a:solidFill>
                  <a:schemeClr val="tx1">
                    <a:lumMod val="75000"/>
                    <a:lumOff val="25000"/>
                  </a:schemeClr>
                </a:solidFill>
                <a:latin typeface="+mj-lt"/>
              </a:rPr>
              <a:t>Methodology</a:t>
            </a:r>
          </a:p>
        </p:txBody>
      </p:sp>
      <p:sp>
        <p:nvSpPr>
          <p:cNvPr id="41" name="Rectangle: Rounded Corners 40"/>
          <p:cNvSpPr/>
          <p:nvPr/>
        </p:nvSpPr>
        <p:spPr>
          <a:xfrm>
            <a:off x="22311361" y="7062659"/>
            <a:ext cx="10058400" cy="25055664"/>
          </a:xfrm>
          <a:prstGeom prst="roundRect">
            <a:avLst>
              <a:gd name="adj" fmla="val 1937"/>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a:defPPr>
          </a:lstStyle>
          <a:p>
            <a:pPr algn="ctr"/>
            <a:endParaRPr lang="en-US" sz="9600" dirty="0"/>
          </a:p>
        </p:txBody>
      </p:sp>
      <p:sp>
        <p:nvSpPr>
          <p:cNvPr id="92" name="TextBox 91">
            <a:extLst>
              <a:ext uri="{FF2B5EF4-FFF2-40B4-BE49-F238E27FC236}">
                <a16:creationId xmlns:a16="http://schemas.microsoft.com/office/drawing/2014/main" id="{65C4E645-8814-452E-ABF9-94046EFDF552}"/>
              </a:ext>
            </a:extLst>
          </p:cNvPr>
          <p:cNvSpPr txBox="1"/>
          <p:nvPr/>
        </p:nvSpPr>
        <p:spPr>
          <a:xfrm>
            <a:off x="22768561" y="8150297"/>
            <a:ext cx="9144000" cy="25192538"/>
          </a:xfrm>
          <a:prstGeom prst="rect">
            <a:avLst/>
          </a:prstGeom>
          <a:noFill/>
        </p:spPr>
        <p:txBody>
          <a:bodyPr wrap="square" rtlCol="0">
            <a:spAutoFit/>
          </a:bodyPr>
          <a:lstStyle>
            <a:defPPr>
              <a:defRPr kern="1200"/>
            </a:defPPr>
          </a:lstStyle>
          <a:p>
            <a:pPr marL="0" marR="0" algn="just">
              <a:lnSpc>
                <a:spcPct val="115000"/>
              </a:lnSpc>
              <a:spcBef>
                <a:spcPts val="0"/>
              </a:spcBef>
              <a:spcAft>
                <a:spcPts val="800"/>
              </a:spcAft>
            </a:pP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Linear stepwise regression tests were run to examine the effects of CE and NR on use of different discipline styles. Specifically, regressions were modeled to test how CE moderates the relationship between NR on use of democratic, reasoning, and authoritarian discipline styles. All variables were standardized, and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mother’s race</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and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number of times moved in the last 5 years</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were entered in step 1 to control for their effects.</a:t>
            </a:r>
          </a:p>
          <a:p>
            <a:pPr marL="0" marR="0" algn="just">
              <a:lnSpc>
                <a:spcPct val="115000"/>
              </a:lnSpc>
              <a:spcBef>
                <a:spcPts val="0"/>
              </a:spcBef>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CE and NR significantly accounted for 6.6% of variance in use of </a:t>
            </a:r>
            <a:r>
              <a:rPr lang="en-US" sz="2800" b="1" kern="100" dirty="0">
                <a:solidFill>
                  <a:schemeClr val="accent4">
                    <a:lumMod val="75000"/>
                  </a:schemeClr>
                </a:solidFill>
                <a:effectLst/>
                <a:latin typeface="Devanagari MT" panose="02000500020000000000" pitchFamily="2" charset="0"/>
                <a:ea typeface="Aptos" panose="020B0004020202020204" pitchFamily="34" charset="0"/>
                <a:cs typeface="Devanagari MT" panose="02000500020000000000" pitchFamily="2" charset="0"/>
              </a:rPr>
              <a:t>democratic discipline</a:t>
            </a:r>
            <a:r>
              <a:rPr lang="en-US" sz="2800" b="1" kern="100" dirty="0">
                <a:effectLst/>
                <a:latin typeface="Devanagari MT" panose="02000500020000000000" pitchFamily="2" charset="0"/>
                <a:ea typeface="Aptos" panose="020B0004020202020204" pitchFamily="34" charset="0"/>
                <a:cs typeface="Devanagari MT" panose="02000500020000000000" pitchFamily="2" charset="0"/>
              </a:rPr>
              <a:t>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tactics, Δ</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R</a:t>
            </a:r>
            <a:r>
              <a:rPr lang="en-US" sz="2800" i="1" kern="100" baseline="30000" dirty="0">
                <a:effectLst/>
                <a:latin typeface="Devanagari MT" panose="02000500020000000000" pitchFamily="2" charset="0"/>
                <a:ea typeface="Aptos" panose="020B0004020202020204" pitchFamily="34" charset="0"/>
                <a:cs typeface="Devanagari MT" panose="02000500020000000000" pitchFamily="2" charset="0"/>
              </a:rPr>
              <a:t>2</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=.066,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F</a:t>
            </a:r>
            <a:r>
              <a:rPr lang="en-US" sz="2800" kern="100" baseline="-25000" dirty="0">
                <a:effectLst/>
                <a:latin typeface="Devanagari MT" panose="02000500020000000000" pitchFamily="2" charset="0"/>
                <a:ea typeface="Aptos" panose="020B0004020202020204" pitchFamily="34" charset="0"/>
                <a:cs typeface="Devanagari MT" panose="02000500020000000000" pitchFamily="2" charset="0"/>
              </a:rPr>
              <a:t>(2, 147)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5.21,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p</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=.006. Neither CE nor NR uniquely significantly predicted use of democratic discipline. The interaction between the two was also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ns</a:t>
            </a:r>
            <a:r>
              <a:rPr lang="en-US" sz="2800" i="1" kern="100" dirty="0">
                <a:latin typeface="Devanagari MT" panose="02000500020000000000" pitchFamily="2" charset="0"/>
                <a:ea typeface="Aptos" panose="020B0004020202020204" pitchFamily="34" charset="0"/>
                <a:cs typeface="Devanagari MT" panose="02000500020000000000" pitchFamily="2" charset="0"/>
              </a:rPr>
              <a:t>.</a:t>
            </a: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CE and NR significantly accounted for 5.5% of variance in use of </a:t>
            </a:r>
            <a:r>
              <a:rPr lang="en-US" sz="2800" b="1" kern="100" dirty="0">
                <a:solidFill>
                  <a:schemeClr val="accent4">
                    <a:lumMod val="75000"/>
                  </a:schemeClr>
                </a:solidFill>
                <a:effectLst/>
                <a:latin typeface="Devanagari MT" panose="02000500020000000000" pitchFamily="2" charset="0"/>
                <a:ea typeface="Aptos" panose="020B0004020202020204" pitchFamily="34" charset="0"/>
                <a:cs typeface="Devanagari MT" panose="02000500020000000000" pitchFamily="2" charset="0"/>
              </a:rPr>
              <a:t>reasoning disciplin</a:t>
            </a:r>
            <a:r>
              <a:rPr lang="en-US" sz="2800" b="1" kern="100" dirty="0">
                <a:effectLst/>
                <a:latin typeface="Devanagari MT" panose="02000500020000000000" pitchFamily="2" charset="0"/>
                <a:ea typeface="Aptos" panose="020B0004020202020204" pitchFamily="34" charset="0"/>
                <a:cs typeface="Devanagari MT" panose="02000500020000000000" pitchFamily="2" charset="0"/>
              </a:rPr>
              <a:t>e</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Δ</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R</a:t>
            </a:r>
            <a:r>
              <a:rPr lang="en-US" sz="2800" i="1" kern="100" baseline="30000" dirty="0">
                <a:effectLst/>
                <a:latin typeface="Devanagari MT" panose="02000500020000000000" pitchFamily="2" charset="0"/>
                <a:ea typeface="Aptos" panose="020B0004020202020204" pitchFamily="34" charset="0"/>
                <a:cs typeface="Devanagari MT" panose="02000500020000000000" pitchFamily="2" charset="0"/>
              </a:rPr>
              <a:t>2</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 .055,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F</a:t>
            </a:r>
            <a:r>
              <a:rPr lang="en-US" sz="2800" kern="100" baseline="-25000" dirty="0">
                <a:effectLst/>
                <a:latin typeface="Devanagari MT" panose="02000500020000000000" pitchFamily="2" charset="0"/>
                <a:ea typeface="Aptos" panose="020B0004020202020204" pitchFamily="34" charset="0"/>
                <a:cs typeface="Devanagari MT" panose="02000500020000000000" pitchFamily="2" charset="0"/>
              </a:rPr>
              <a:t>(2, 147)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4.33,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p</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=.015. CE produced a significant effect,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B</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=.39,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F</a:t>
            </a:r>
            <a:r>
              <a:rPr lang="en-US" sz="2800" kern="100" baseline="-25000" dirty="0">
                <a:effectLst/>
                <a:latin typeface="Devanagari MT" panose="02000500020000000000" pitchFamily="2" charset="0"/>
                <a:ea typeface="Aptos" panose="020B0004020202020204" pitchFamily="34" charset="0"/>
                <a:cs typeface="Devanagari MT" panose="02000500020000000000" pitchFamily="2" charset="0"/>
              </a:rPr>
              <a:t>(1, 146)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3.76,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p</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=.05, uniquely accounting for 2.4% of variance. However, neither NR nor their interaction term predicted use of reasoning discipline. </a:t>
            </a: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endParaRPr lang="en-US" sz="1800" kern="100" dirty="0">
              <a:effectLst/>
              <a:latin typeface="Devanagari MT" panose="02000500020000000000" pitchFamily="2" charset="0"/>
              <a:ea typeface="Aptos" panose="020B0004020202020204" pitchFamily="34" charset="0"/>
              <a:cs typeface="Devanagari MT" panose="02000500020000000000" pitchFamily="2" charset="0"/>
            </a:endParaRPr>
          </a:p>
          <a:p>
            <a:pPr algn="just">
              <a:lnSpc>
                <a:spcPct val="115000"/>
              </a:lnSpc>
              <a:spcAft>
                <a:spcPts val="800"/>
              </a:spcAft>
            </a:pP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Finally, CE and NR significantly accounted for 9.5% of variance in use of </a:t>
            </a:r>
            <a:r>
              <a:rPr lang="en-US" sz="2800" b="1" kern="100" dirty="0">
                <a:solidFill>
                  <a:schemeClr val="accent4">
                    <a:lumMod val="75000"/>
                  </a:schemeClr>
                </a:solidFill>
                <a:effectLst/>
                <a:latin typeface="Devanagari MT" panose="02000500020000000000" pitchFamily="2" charset="0"/>
                <a:ea typeface="Aptos" panose="020B0004020202020204" pitchFamily="34" charset="0"/>
                <a:cs typeface="Devanagari MT" panose="02000500020000000000" pitchFamily="2" charset="0"/>
              </a:rPr>
              <a:t>authoritarian discipline</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Δ</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R</a:t>
            </a:r>
            <a:r>
              <a:rPr lang="en-US" sz="2800" i="1" kern="100" baseline="30000" dirty="0">
                <a:effectLst/>
                <a:latin typeface="Devanagari MT" panose="02000500020000000000" pitchFamily="2" charset="0"/>
                <a:ea typeface="Aptos" panose="020B0004020202020204" pitchFamily="34" charset="0"/>
                <a:cs typeface="Devanagari MT" panose="02000500020000000000" pitchFamily="2" charset="0"/>
              </a:rPr>
              <a:t>2</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 .095,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F</a:t>
            </a:r>
            <a:r>
              <a:rPr lang="en-US" sz="2800" kern="100" baseline="-25000" dirty="0">
                <a:effectLst/>
                <a:latin typeface="Devanagari MT" panose="02000500020000000000" pitchFamily="2" charset="0"/>
                <a:ea typeface="Aptos" panose="020B0004020202020204" pitchFamily="34" charset="0"/>
                <a:cs typeface="Devanagari MT" panose="02000500020000000000" pitchFamily="2" charset="0"/>
              </a:rPr>
              <a:t>(2, 147)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7.87,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p</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&lt; .001. The interaction term significantly accounted for an additional 2.5% of variance. Independently, CE and NR did not produce significant effects on use of authoritarian discipline. However, the interaction term between NR and CE was significant,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B</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=-.40 (-.79, -.02),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F</a:t>
            </a:r>
            <a:r>
              <a:rPr lang="en-US" sz="2800" kern="100" baseline="-25000" dirty="0">
                <a:effectLst/>
                <a:latin typeface="Devanagari MT" panose="02000500020000000000" pitchFamily="2" charset="0"/>
                <a:ea typeface="Aptos" panose="020B0004020202020204" pitchFamily="34" charset="0"/>
                <a:cs typeface="Devanagari MT" panose="02000500020000000000" pitchFamily="2" charset="0"/>
              </a:rPr>
              <a:t>(1, 146) </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4.26, </a:t>
            </a:r>
            <a:r>
              <a:rPr lang="en-US" sz="2800" i="1" kern="100" dirty="0">
                <a:effectLst/>
                <a:latin typeface="Devanagari MT" panose="02000500020000000000" pitchFamily="2" charset="0"/>
                <a:ea typeface="Aptos" panose="020B0004020202020204" pitchFamily="34" charset="0"/>
                <a:cs typeface="Devanagari MT" panose="02000500020000000000" pitchFamily="2" charset="0"/>
              </a:rPr>
              <a:t>p</a:t>
            </a:r>
            <a:r>
              <a:rPr lang="en-US" sz="2800" kern="100" dirty="0">
                <a:effectLst/>
                <a:latin typeface="Devanagari MT" panose="02000500020000000000" pitchFamily="2" charset="0"/>
                <a:ea typeface="Aptos" panose="020B0004020202020204" pitchFamily="34" charset="0"/>
                <a:cs typeface="Devanagari MT" panose="02000500020000000000" pitchFamily="2" charset="0"/>
              </a:rPr>
              <a:t> = .04, uniquely accounting for 2.5% of variance</a:t>
            </a:r>
          </a:p>
          <a:p>
            <a:pPr algn="just">
              <a:lnSpc>
                <a:spcPct val="115000"/>
              </a:lnSpc>
              <a:spcAft>
                <a:spcPts val="800"/>
              </a:spcAft>
            </a:pPr>
            <a:endParaRPr lang="en-US" sz="2000" kern="100" dirty="0">
              <a:effectLst/>
              <a:latin typeface="Devanagari MT" panose="02000500020000000000" pitchFamily="2" charset="0"/>
              <a:ea typeface="Aptos" panose="020B0004020202020204" pitchFamily="34" charset="0"/>
              <a:cs typeface="Devanagari MT" panose="02000500020000000000" pitchFamily="2" charset="0"/>
            </a:endParaRPr>
          </a:p>
          <a:p>
            <a:pPr marL="0" marR="0" algn="just">
              <a:lnSpc>
                <a:spcPct val="115000"/>
              </a:lnSpc>
              <a:spcBef>
                <a:spcPts val="0"/>
              </a:spcBef>
              <a:spcAft>
                <a:spcPts val="800"/>
              </a:spcAft>
            </a:pPr>
            <a:endParaRPr lang="en-US" sz="2800" kern="100" dirty="0">
              <a:effectLst/>
              <a:latin typeface="Devanagari MT" panose="02000500020000000000" pitchFamily="2" charset="0"/>
              <a:ea typeface="Aptos" panose="020B0004020202020204" pitchFamily="34" charset="0"/>
              <a:cs typeface="Devanagari MT" panose="02000500020000000000" pitchFamily="2" charset="0"/>
            </a:endParaRPr>
          </a:p>
          <a:p>
            <a:pPr marL="0" marR="0" algn="just">
              <a:lnSpc>
                <a:spcPct val="115000"/>
              </a:lnSpc>
              <a:spcBef>
                <a:spcPts val="0"/>
              </a:spcBef>
              <a:spcAft>
                <a:spcPts val="800"/>
              </a:spcAft>
            </a:pPr>
            <a:endParaRPr lang="en-US" sz="2800" kern="100" dirty="0">
              <a:effectLst/>
              <a:latin typeface="Devanagari MT" panose="02000500020000000000" pitchFamily="2" charset="0"/>
              <a:ea typeface="Aptos" panose="020B0004020202020204" pitchFamily="34" charset="0"/>
              <a:cs typeface="Devanagari MT" panose="02000500020000000000" pitchFamily="2" charset="0"/>
            </a:endParaRPr>
          </a:p>
        </p:txBody>
      </p:sp>
      <p:sp>
        <p:nvSpPr>
          <p:cNvPr id="93" name="TextBox 92">
            <a:extLst>
              <a:ext uri="{FF2B5EF4-FFF2-40B4-BE49-F238E27FC236}">
                <a16:creationId xmlns:a16="http://schemas.microsoft.com/office/drawing/2014/main" id="{7381E656-1550-4678-91D6-50348E24F942}"/>
              </a:ext>
            </a:extLst>
          </p:cNvPr>
          <p:cNvSpPr txBox="1"/>
          <p:nvPr/>
        </p:nvSpPr>
        <p:spPr>
          <a:xfrm>
            <a:off x="22768561" y="7482385"/>
            <a:ext cx="9144000" cy="655293"/>
          </a:xfrm>
          <a:prstGeom prst="rect">
            <a:avLst/>
          </a:prstGeom>
          <a:noFill/>
        </p:spPr>
        <p:txBody>
          <a:bodyPr wrap="square" rtlCol="0">
            <a:spAutoFit/>
          </a:bodyPr>
          <a:lstStyle>
            <a:defPPr>
              <a:defRPr kern="1200"/>
            </a:defPPr>
          </a:lstStyle>
          <a:p>
            <a:r>
              <a:rPr lang="en-US" sz="3600" dirty="0">
                <a:solidFill>
                  <a:schemeClr val="tx1">
                    <a:lumMod val="75000"/>
                    <a:lumOff val="25000"/>
                  </a:schemeClr>
                </a:solidFill>
                <a:latin typeface="+mj-lt"/>
              </a:rPr>
              <a:t>Results</a:t>
            </a:r>
          </a:p>
        </p:txBody>
      </p:sp>
      <p:sp>
        <p:nvSpPr>
          <p:cNvPr id="2" name="TextBox 1">
            <a:extLst>
              <a:ext uri="{FF2B5EF4-FFF2-40B4-BE49-F238E27FC236}">
                <a16:creationId xmlns:a16="http://schemas.microsoft.com/office/drawing/2014/main" id="{89C9CC20-2A85-99CF-D06B-EED1A0B1A895}"/>
              </a:ext>
            </a:extLst>
          </p:cNvPr>
          <p:cNvSpPr txBox="1"/>
          <p:nvPr/>
        </p:nvSpPr>
        <p:spPr>
          <a:xfrm>
            <a:off x="1169318" y="8369232"/>
            <a:ext cx="9144000" cy="4832092"/>
          </a:xfrm>
          <a:prstGeom prst="rect">
            <a:avLst/>
          </a:prstGeom>
          <a:noFill/>
        </p:spPr>
        <p:txBody>
          <a:bodyPr wrap="square" rtlCol="0">
            <a:spAutoFit/>
          </a:bodyPr>
          <a:lstStyle>
            <a:defPPr>
              <a:defRPr kern="1200"/>
            </a:defPPr>
          </a:lstStyle>
          <a:p>
            <a:pPr algn="just"/>
            <a:r>
              <a:rPr lang="en-US" sz="2800" dirty="0">
                <a:latin typeface="Devanagari MT" panose="02000500020000000000" pitchFamily="2" charset="0"/>
                <a:ea typeface="Open Sans" panose="020B0606030504020204" pitchFamily="34" charset="0"/>
                <a:cs typeface="Devanagari MT" panose="02000500020000000000" pitchFamily="2" charset="0"/>
              </a:rPr>
              <a:t>The current study examines how use of different disciplinary practices is predicted by neighborhood risk (NR), dependent upon perceptions of neighborhood collective efficacy (CE). 185 mother-child dyads participated in an observational free play-cleanup task, where mothers’ disciplinary tactics were coded and scored. Results found a significant interaction between NR and CE on use of authoritarian discipline, </a:t>
            </a:r>
            <a:r>
              <a:rPr lang="en-US" sz="2800" i="1" dirty="0">
                <a:latin typeface="Devanagari MT" panose="02000500020000000000" pitchFamily="2" charset="0"/>
                <a:ea typeface="Open Sans" panose="020B0606030504020204" pitchFamily="34" charset="0"/>
                <a:cs typeface="Devanagari MT" panose="02000500020000000000" pitchFamily="2" charset="0"/>
              </a:rPr>
              <a:t>F</a:t>
            </a:r>
            <a:r>
              <a:rPr lang="en-US" sz="2800" baseline="-25000" dirty="0">
                <a:latin typeface="Devanagari MT" panose="02000500020000000000" pitchFamily="2" charset="0"/>
                <a:ea typeface="Open Sans" panose="020B0606030504020204" pitchFamily="34" charset="0"/>
                <a:cs typeface="Devanagari MT" panose="02000500020000000000" pitchFamily="2" charset="0"/>
              </a:rPr>
              <a:t>(1, 146)</a:t>
            </a:r>
            <a:r>
              <a:rPr lang="en-US" sz="2800" dirty="0">
                <a:latin typeface="Devanagari MT" panose="02000500020000000000" pitchFamily="2" charset="0"/>
                <a:ea typeface="Open Sans" panose="020B0606030504020204" pitchFamily="34" charset="0"/>
                <a:cs typeface="Devanagari MT" panose="02000500020000000000" pitchFamily="2" charset="0"/>
              </a:rPr>
              <a:t> = 4.26, </a:t>
            </a:r>
            <a:r>
              <a:rPr lang="en-US" sz="2800" i="1" dirty="0">
                <a:latin typeface="Devanagari MT" panose="02000500020000000000" pitchFamily="2" charset="0"/>
                <a:ea typeface="Open Sans" panose="020B0606030504020204" pitchFamily="34" charset="0"/>
                <a:cs typeface="Devanagari MT" panose="02000500020000000000" pitchFamily="2" charset="0"/>
              </a:rPr>
              <a:t>p</a:t>
            </a:r>
            <a:r>
              <a:rPr lang="en-US" sz="2800" dirty="0">
                <a:latin typeface="Devanagari MT" panose="02000500020000000000" pitchFamily="2" charset="0"/>
                <a:ea typeface="Open Sans" panose="020B0606030504020204" pitchFamily="34" charset="0"/>
                <a:cs typeface="Devanagari MT" panose="02000500020000000000" pitchFamily="2" charset="0"/>
              </a:rPr>
              <a:t> = .04. As NR increases, use of authoritarian discipline tactics increases in families living in neighborhoods with low, but not high, collective efficacy.</a:t>
            </a:r>
          </a:p>
        </p:txBody>
      </p:sp>
      <p:pic>
        <p:nvPicPr>
          <p:cNvPr id="3" name="Picture 2" descr="University of Rochester Logo and symbol, meaning, history ...">
            <a:extLst>
              <a:ext uri="{FF2B5EF4-FFF2-40B4-BE49-F238E27FC236}">
                <a16:creationId xmlns:a16="http://schemas.microsoft.com/office/drawing/2014/main" id="{78358E9D-F352-A2CC-188F-870349C3DC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96899" y="964049"/>
            <a:ext cx="8080101" cy="454371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Chart 3">
            <a:extLst>
              <a:ext uri="{FF2B5EF4-FFF2-40B4-BE49-F238E27FC236}">
                <a16:creationId xmlns:a16="http://schemas.microsoft.com/office/drawing/2014/main" id="{D0C37F27-7EF3-6BA8-877C-D872E3C0236E}"/>
              </a:ext>
            </a:extLst>
          </p:cNvPr>
          <p:cNvGraphicFramePr>
            <a:graphicFrameLocks/>
          </p:cNvGraphicFramePr>
          <p:nvPr>
            <p:extLst>
              <p:ext uri="{D42A27DB-BD31-4B8C-83A1-F6EECF244321}">
                <p14:modId xmlns:p14="http://schemas.microsoft.com/office/powerpoint/2010/main" val="3534319145"/>
              </p:ext>
            </p:extLst>
          </p:nvPr>
        </p:nvGraphicFramePr>
        <p:xfrm>
          <a:off x="22649410" y="19179656"/>
          <a:ext cx="9382301" cy="70586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a:extLst>
              <a:ext uri="{FF2B5EF4-FFF2-40B4-BE49-F238E27FC236}">
                <a16:creationId xmlns:a16="http://schemas.microsoft.com/office/drawing/2014/main" id="{05D86E7C-3915-02DA-97B2-0487691296E5}"/>
              </a:ext>
            </a:extLst>
          </p:cNvPr>
          <p:cNvGraphicFramePr>
            <a:graphicFrameLocks noGrp="1"/>
          </p:cNvGraphicFramePr>
          <p:nvPr>
            <p:extLst>
              <p:ext uri="{D42A27DB-BD31-4B8C-83A1-F6EECF244321}">
                <p14:modId xmlns:p14="http://schemas.microsoft.com/office/powerpoint/2010/main" val="532747699"/>
              </p:ext>
            </p:extLst>
          </p:nvPr>
        </p:nvGraphicFramePr>
        <p:xfrm>
          <a:off x="11667587" y="9765664"/>
          <a:ext cx="9640001" cy="980648"/>
        </p:xfrm>
        <a:graphic>
          <a:graphicData uri="http://schemas.openxmlformats.org/drawingml/2006/table">
            <a:tbl>
              <a:tblPr firstRow="1" bandRow="1">
                <a:tableStyleId>{00A15C55-8517-42AA-B614-E9B94910E393}</a:tableStyleId>
              </a:tblPr>
              <a:tblGrid>
                <a:gridCol w="2382983">
                  <a:extLst>
                    <a:ext uri="{9D8B030D-6E8A-4147-A177-3AD203B41FA5}">
                      <a16:colId xmlns:a16="http://schemas.microsoft.com/office/drawing/2014/main" val="1451321742"/>
                    </a:ext>
                  </a:extLst>
                </a:gridCol>
                <a:gridCol w="2684306">
                  <a:extLst>
                    <a:ext uri="{9D8B030D-6E8A-4147-A177-3AD203B41FA5}">
                      <a16:colId xmlns:a16="http://schemas.microsoft.com/office/drawing/2014/main" val="1627094401"/>
                    </a:ext>
                  </a:extLst>
                </a:gridCol>
                <a:gridCol w="2479054">
                  <a:extLst>
                    <a:ext uri="{9D8B030D-6E8A-4147-A177-3AD203B41FA5}">
                      <a16:colId xmlns:a16="http://schemas.microsoft.com/office/drawing/2014/main" val="230815414"/>
                    </a:ext>
                  </a:extLst>
                </a:gridCol>
                <a:gridCol w="2093658">
                  <a:extLst>
                    <a:ext uri="{9D8B030D-6E8A-4147-A177-3AD203B41FA5}">
                      <a16:colId xmlns:a16="http://schemas.microsoft.com/office/drawing/2014/main" val="81548057"/>
                    </a:ext>
                  </a:extLst>
                </a:gridCol>
              </a:tblGrid>
              <a:tr h="490324">
                <a:tc>
                  <a:txBody>
                    <a:bodyPr/>
                    <a:lstStyle/>
                    <a:p>
                      <a:pPr algn="ctr"/>
                      <a:r>
                        <a:rPr lang="en-US" sz="2400" b="0" dirty="0"/>
                        <a:t>Children</a:t>
                      </a:r>
                      <a:endParaRPr lang="en-US" sz="2400" b="0" dirty="0">
                        <a:latin typeface="+mj-lt"/>
                      </a:endParaRPr>
                    </a:p>
                  </a:txBody>
                  <a:tcPr/>
                </a:tc>
                <a:tc>
                  <a:txBody>
                    <a:bodyPr/>
                    <a:lstStyle/>
                    <a:p>
                      <a:pPr algn="ctr"/>
                      <a:r>
                        <a:rPr lang="en-US" sz="2400" b="0" kern="100" dirty="0">
                          <a:effectLst/>
                        </a:rPr>
                        <a:t>M</a:t>
                      </a:r>
                      <a:r>
                        <a:rPr lang="en-US" sz="2400" b="0" kern="100" baseline="-25000" dirty="0">
                          <a:effectLst/>
                        </a:rPr>
                        <a:t>age</a:t>
                      </a:r>
                      <a:r>
                        <a:rPr lang="en-US" sz="2400" b="0" kern="100" dirty="0">
                          <a:effectLst/>
                        </a:rPr>
                        <a:t> = 3.5 years</a:t>
                      </a:r>
                      <a:endParaRPr lang="en-US" sz="2400" b="0" dirty="0">
                        <a:latin typeface="+mj-lt"/>
                      </a:endParaRPr>
                    </a:p>
                  </a:txBody>
                  <a:tcPr/>
                </a:tc>
                <a:tc>
                  <a:txBody>
                    <a:bodyPr/>
                    <a:lstStyle/>
                    <a:p>
                      <a:pPr algn="ctr"/>
                      <a:r>
                        <a:rPr lang="en-US" sz="2400" b="0" dirty="0"/>
                        <a:t>53% male</a:t>
                      </a:r>
                      <a:endParaRPr lang="en-US" sz="2400" b="0" dirty="0">
                        <a:latin typeface="+mj-lt"/>
                      </a:endParaRPr>
                    </a:p>
                  </a:txBody>
                  <a:tcPr/>
                </a:tc>
                <a:tc>
                  <a:txBody>
                    <a:bodyPr/>
                    <a:lstStyle/>
                    <a:p>
                      <a:pPr algn="ctr"/>
                      <a:r>
                        <a:rPr lang="en-US" sz="2400" b="0" kern="100" dirty="0">
                          <a:effectLst/>
                        </a:rPr>
                        <a:t>3.4% Latinx</a:t>
                      </a:r>
                      <a:endParaRPr lang="en-US" sz="2400" b="0" dirty="0">
                        <a:latin typeface="+mj-lt"/>
                      </a:endParaRPr>
                    </a:p>
                  </a:txBody>
                  <a:tcPr/>
                </a:tc>
                <a:extLst>
                  <a:ext uri="{0D108BD9-81ED-4DB2-BD59-A6C34878D82A}">
                    <a16:rowId xmlns:a16="http://schemas.microsoft.com/office/drawing/2014/main" val="3852558320"/>
                  </a:ext>
                </a:extLst>
              </a:tr>
              <a:tr h="490324">
                <a:tc>
                  <a:txBody>
                    <a:bodyPr/>
                    <a:lstStyle/>
                    <a:p>
                      <a:pPr algn="ctr"/>
                      <a:r>
                        <a:rPr lang="en-US" sz="2400" kern="100" dirty="0">
                          <a:effectLst/>
                        </a:rPr>
                        <a:t>58.8% White</a:t>
                      </a:r>
                      <a:endParaRPr lang="en-US" sz="2400" dirty="0">
                        <a:latin typeface="+mj-lt"/>
                      </a:endParaRPr>
                    </a:p>
                  </a:txBody>
                  <a:tcPr/>
                </a:tc>
                <a:tc>
                  <a:txBody>
                    <a:bodyPr/>
                    <a:lstStyle/>
                    <a:p>
                      <a:pPr algn="ctr"/>
                      <a:r>
                        <a:rPr lang="en-US" sz="2400" kern="100" dirty="0">
                          <a:effectLst/>
                        </a:rPr>
                        <a:t>19.2% Black</a:t>
                      </a:r>
                      <a:endParaRPr lang="en-US" sz="2400" dirty="0">
                        <a:latin typeface="+mj-lt"/>
                      </a:endParaRPr>
                    </a:p>
                  </a:txBody>
                  <a:tcPr/>
                </a:tc>
                <a:tc>
                  <a:txBody>
                    <a:bodyPr/>
                    <a:lstStyle/>
                    <a:p>
                      <a:pPr algn="ctr"/>
                      <a:r>
                        <a:rPr lang="en-US" sz="2400" kern="100" dirty="0">
                          <a:effectLst/>
                        </a:rPr>
                        <a:t>14.7% Biracial</a:t>
                      </a:r>
                      <a:endParaRPr lang="en-US" sz="2400" dirty="0">
                        <a:latin typeface="+mj-lt"/>
                      </a:endParaRPr>
                    </a:p>
                  </a:txBody>
                  <a:tcPr/>
                </a:tc>
                <a:tc>
                  <a:txBody>
                    <a:bodyPr/>
                    <a:lstStyle/>
                    <a:p>
                      <a:pPr algn="ctr"/>
                      <a:r>
                        <a:rPr lang="en-US" sz="2400" kern="100" dirty="0">
                          <a:effectLst/>
                        </a:rPr>
                        <a:t>3.9% other</a:t>
                      </a:r>
                      <a:endParaRPr lang="en-US" sz="2400" dirty="0">
                        <a:latin typeface="+mj-lt"/>
                      </a:endParaRPr>
                    </a:p>
                  </a:txBody>
                  <a:tcPr/>
                </a:tc>
                <a:extLst>
                  <a:ext uri="{0D108BD9-81ED-4DB2-BD59-A6C34878D82A}">
                    <a16:rowId xmlns:a16="http://schemas.microsoft.com/office/drawing/2014/main" val="2372656187"/>
                  </a:ext>
                </a:extLst>
              </a:tr>
            </a:tbl>
          </a:graphicData>
        </a:graphic>
      </p:graphicFrame>
      <p:graphicFrame>
        <p:nvGraphicFramePr>
          <p:cNvPr id="6" name="Table 5">
            <a:extLst>
              <a:ext uri="{FF2B5EF4-FFF2-40B4-BE49-F238E27FC236}">
                <a16:creationId xmlns:a16="http://schemas.microsoft.com/office/drawing/2014/main" id="{4E7D6CB5-E0F0-FBB9-9D0D-6D76F93141AB}"/>
              </a:ext>
            </a:extLst>
          </p:cNvPr>
          <p:cNvGraphicFramePr>
            <a:graphicFrameLocks noGrp="1"/>
          </p:cNvGraphicFramePr>
          <p:nvPr>
            <p:extLst>
              <p:ext uri="{D42A27DB-BD31-4B8C-83A1-F6EECF244321}">
                <p14:modId xmlns:p14="http://schemas.microsoft.com/office/powerpoint/2010/main" val="3586641950"/>
              </p:ext>
            </p:extLst>
          </p:nvPr>
        </p:nvGraphicFramePr>
        <p:xfrm>
          <a:off x="11691838" y="11008097"/>
          <a:ext cx="9640002" cy="914400"/>
        </p:xfrm>
        <a:graphic>
          <a:graphicData uri="http://schemas.openxmlformats.org/drawingml/2006/table">
            <a:tbl>
              <a:tblPr firstRow="1" bandRow="1">
                <a:tableStyleId>{00A15C55-8517-42AA-B614-E9B94910E393}</a:tableStyleId>
              </a:tblPr>
              <a:tblGrid>
                <a:gridCol w="2382983">
                  <a:extLst>
                    <a:ext uri="{9D8B030D-6E8A-4147-A177-3AD203B41FA5}">
                      <a16:colId xmlns:a16="http://schemas.microsoft.com/office/drawing/2014/main" val="1451321742"/>
                    </a:ext>
                  </a:extLst>
                </a:gridCol>
                <a:gridCol w="2684306">
                  <a:extLst>
                    <a:ext uri="{9D8B030D-6E8A-4147-A177-3AD203B41FA5}">
                      <a16:colId xmlns:a16="http://schemas.microsoft.com/office/drawing/2014/main" val="1627094401"/>
                    </a:ext>
                  </a:extLst>
                </a:gridCol>
                <a:gridCol w="2479055">
                  <a:extLst>
                    <a:ext uri="{9D8B030D-6E8A-4147-A177-3AD203B41FA5}">
                      <a16:colId xmlns:a16="http://schemas.microsoft.com/office/drawing/2014/main" val="230815414"/>
                    </a:ext>
                  </a:extLst>
                </a:gridCol>
                <a:gridCol w="2093658">
                  <a:extLst>
                    <a:ext uri="{9D8B030D-6E8A-4147-A177-3AD203B41FA5}">
                      <a16:colId xmlns:a16="http://schemas.microsoft.com/office/drawing/2014/main" val="81548057"/>
                    </a:ext>
                  </a:extLst>
                </a:gridCol>
              </a:tblGrid>
              <a:tr h="297569">
                <a:tc>
                  <a:txBody>
                    <a:bodyPr/>
                    <a:lstStyle/>
                    <a:p>
                      <a:pPr algn="ctr"/>
                      <a:r>
                        <a:rPr lang="en-US" sz="2400" b="0" dirty="0"/>
                        <a:t>Mothers</a:t>
                      </a:r>
                      <a:endParaRPr lang="en-US" sz="2400" b="0" dirty="0">
                        <a:latin typeface="+mj-lt"/>
                      </a:endParaRPr>
                    </a:p>
                  </a:txBody>
                  <a:tcPr/>
                </a:tc>
                <a:tc>
                  <a:txBody>
                    <a:bodyPr/>
                    <a:lstStyle/>
                    <a:p>
                      <a:pPr algn="ctr"/>
                      <a:r>
                        <a:rPr lang="en-US" sz="2400" b="0" kern="100" dirty="0">
                          <a:effectLst/>
                        </a:rPr>
                        <a:t>M</a:t>
                      </a:r>
                      <a:r>
                        <a:rPr lang="en-US" sz="2400" b="0" kern="100" baseline="-25000" dirty="0">
                          <a:effectLst/>
                        </a:rPr>
                        <a:t>age</a:t>
                      </a:r>
                      <a:r>
                        <a:rPr lang="en-US" sz="2400" b="0" kern="100" dirty="0">
                          <a:effectLst/>
                        </a:rPr>
                        <a:t> = 31.9 years</a:t>
                      </a:r>
                      <a:endParaRPr lang="en-US" sz="2400" b="0" dirty="0">
                        <a:latin typeface="+mj-lt"/>
                      </a:endParaRPr>
                    </a:p>
                  </a:txBody>
                  <a:tcPr/>
                </a:tc>
                <a:tc>
                  <a:txBody>
                    <a:bodyPr/>
                    <a:lstStyle/>
                    <a:p>
                      <a:pPr algn="ctr"/>
                      <a:endParaRPr lang="en-US" sz="2400" b="0" dirty="0">
                        <a:latin typeface="+mj-lt"/>
                      </a:endParaRPr>
                    </a:p>
                  </a:txBody>
                  <a:tcPr/>
                </a:tc>
                <a:tc>
                  <a:txBody>
                    <a:bodyPr/>
                    <a:lstStyle/>
                    <a:p>
                      <a:pPr algn="ctr"/>
                      <a:r>
                        <a:rPr lang="en-US" sz="2400" b="0" kern="100" dirty="0">
                          <a:effectLst/>
                        </a:rPr>
                        <a:t>7.3% Latina</a:t>
                      </a:r>
                      <a:endParaRPr lang="en-US" sz="2400" b="0" dirty="0">
                        <a:latin typeface="+mj-lt"/>
                      </a:endParaRPr>
                    </a:p>
                  </a:txBody>
                  <a:tcPr/>
                </a:tc>
                <a:extLst>
                  <a:ext uri="{0D108BD9-81ED-4DB2-BD59-A6C34878D82A}">
                    <a16:rowId xmlns:a16="http://schemas.microsoft.com/office/drawing/2014/main" val="3852558320"/>
                  </a:ext>
                </a:extLst>
              </a:tr>
              <a:tr h="344963">
                <a:tc>
                  <a:txBody>
                    <a:bodyPr/>
                    <a:lstStyle/>
                    <a:p>
                      <a:pPr algn="ctr"/>
                      <a:r>
                        <a:rPr lang="en-US" sz="2400" b="0" kern="100" dirty="0">
                          <a:effectLst/>
                        </a:rPr>
                        <a:t>64.4% White</a:t>
                      </a:r>
                      <a:endParaRPr lang="en-US" sz="2400" b="0" dirty="0">
                        <a:latin typeface="+mj-lt"/>
                      </a:endParaRPr>
                    </a:p>
                  </a:txBody>
                  <a:tcPr/>
                </a:tc>
                <a:tc>
                  <a:txBody>
                    <a:bodyPr/>
                    <a:lstStyle/>
                    <a:p>
                      <a:pPr algn="ctr"/>
                      <a:r>
                        <a:rPr lang="en-US" sz="2400" b="0" kern="100" dirty="0">
                          <a:effectLst/>
                        </a:rPr>
                        <a:t>20.3% Black</a:t>
                      </a:r>
                      <a:endParaRPr lang="en-US" sz="2400" b="0" dirty="0">
                        <a:latin typeface="+mj-lt"/>
                      </a:endParaRPr>
                    </a:p>
                  </a:txBody>
                  <a:tcPr/>
                </a:tc>
                <a:tc>
                  <a:txBody>
                    <a:bodyPr/>
                    <a:lstStyle/>
                    <a:p>
                      <a:pPr algn="ctr"/>
                      <a:r>
                        <a:rPr lang="en-US" sz="2400" b="0" kern="100" dirty="0">
                          <a:effectLst/>
                        </a:rPr>
                        <a:t>4.5% Biracial</a:t>
                      </a:r>
                      <a:endParaRPr lang="en-US" sz="2400" b="0" dirty="0">
                        <a:latin typeface="+mj-lt"/>
                      </a:endParaRPr>
                    </a:p>
                  </a:txBody>
                  <a:tcPr/>
                </a:tc>
                <a:tc>
                  <a:txBody>
                    <a:bodyPr/>
                    <a:lstStyle/>
                    <a:p>
                      <a:pPr algn="ctr"/>
                      <a:r>
                        <a:rPr lang="en-US" sz="2400" b="0" kern="100" dirty="0">
                          <a:effectLst/>
                        </a:rPr>
                        <a:t>3.5% other</a:t>
                      </a:r>
                      <a:endParaRPr lang="en-US" sz="2400" b="0" dirty="0">
                        <a:latin typeface="+mj-lt"/>
                      </a:endParaRPr>
                    </a:p>
                  </a:txBody>
                  <a:tcPr/>
                </a:tc>
                <a:extLst>
                  <a:ext uri="{0D108BD9-81ED-4DB2-BD59-A6C34878D82A}">
                    <a16:rowId xmlns:a16="http://schemas.microsoft.com/office/drawing/2014/main" val="2372656187"/>
                  </a:ext>
                </a:extLst>
              </a:tr>
            </a:tbl>
          </a:graphicData>
        </a:graphic>
      </p:graphicFrame>
      <p:pic>
        <p:nvPicPr>
          <p:cNvPr id="8" name="Picture 7" descr="A table with numbers and symbols&#10;&#10;Description automatically generated">
            <a:extLst>
              <a:ext uri="{FF2B5EF4-FFF2-40B4-BE49-F238E27FC236}">
                <a16:creationId xmlns:a16="http://schemas.microsoft.com/office/drawing/2014/main" id="{62083D5A-11B7-7781-407A-38A2A3CC8C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982147" y="18046229"/>
            <a:ext cx="10257867" cy="3912159"/>
          </a:xfrm>
          <a:prstGeom prst="rect">
            <a:avLst/>
          </a:prstGeom>
        </p:spPr>
      </p:pic>
    </p:spTree>
    <p:extLst>
      <p:ext uri="{BB962C8B-B14F-4D97-AF65-F5344CB8AC3E}">
        <p14:creationId xmlns:p14="http://schemas.microsoft.com/office/powerpoint/2010/main" val="4128123355"/>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22.04.14"/>
  <p:tag name="AS_TITLE" val="Aspose.Slides for .NET 4.0 Client Profile"/>
  <p:tag name="AS_VERSION" val="22.4"/>
  <p:tag name="POSTERNERDTEMPLATE" val="assessingslate|08-202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sential">
      <a:majorFont>
        <a:latin typeface="Arial Black"/>
        <a:ea typeface="Arial"/>
        <a:cs typeface="Arial"/>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4090</TotalTime>
  <Words>1569</Words>
  <Application>Microsoft Macintosh PowerPoint</Application>
  <PresentationFormat>Custom</PresentationFormat>
  <Paragraphs>85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Domine</vt:lpstr>
      <vt:lpstr>Arial</vt:lpstr>
      <vt:lpstr>Devanagari MT</vt:lpstr>
      <vt:lpstr>Calibri</vt:lpstr>
      <vt:lpstr>Google Sans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Template For Scientific Poster Presentation</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Leena Twal</cp:lastModifiedBy>
  <cp:revision>30</cp:revision>
  <dcterms:modified xsi:type="dcterms:W3CDTF">2024-05-16T18:03:36Z</dcterms:modified>
  <cp:category>science research poster</cp:category>
</cp:coreProperties>
</file>